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Lst>
  <p:notesMasterIdLst>
    <p:notesMasterId r:id="rId20"/>
  </p:notesMasterIdLst>
  <p:sldIdLst>
    <p:sldId id="316" r:id="rId5"/>
    <p:sldId id="351" r:id="rId6"/>
    <p:sldId id="348" r:id="rId7"/>
    <p:sldId id="349" r:id="rId8"/>
    <p:sldId id="352" r:id="rId9"/>
    <p:sldId id="353" r:id="rId10"/>
    <p:sldId id="354" r:id="rId11"/>
    <p:sldId id="355" r:id="rId12"/>
    <p:sldId id="356" r:id="rId13"/>
    <p:sldId id="358" r:id="rId14"/>
    <p:sldId id="359" r:id="rId15"/>
    <p:sldId id="360" r:id="rId16"/>
    <p:sldId id="361" r:id="rId17"/>
    <p:sldId id="362" r:id="rId18"/>
    <p:sldId id="36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241"/>
    <a:srgbClr val="006600"/>
    <a:srgbClr val="2B0CE4"/>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90" d="100"/>
          <a:sy n="90" d="100"/>
        </p:scale>
        <p:origin x="-332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Peach" userId="S::apeach@nationalce-ac.org.uk::4bb717c9-c806-4125-8da7-fd692694940f" providerId="AD" clId="Web-{B5FD4C17-9470-433C-8EE7-9C39F8A8F5EF}"/>
    <pc:docChg chg="modSld">
      <pc:chgData name="A Peach" userId="S::apeach@nationalce-ac.org.uk::4bb717c9-c806-4125-8da7-fd692694940f" providerId="AD" clId="Web-{B5FD4C17-9470-433C-8EE7-9C39F8A8F5EF}" dt="2019-06-29T08:15:37.211" v="18" actId="20577"/>
      <pc:docMkLst>
        <pc:docMk/>
      </pc:docMkLst>
      <pc:sldChg chg="modSp">
        <pc:chgData name="A Peach" userId="S::apeach@nationalce-ac.org.uk::4bb717c9-c806-4125-8da7-fd692694940f" providerId="AD" clId="Web-{B5FD4C17-9470-433C-8EE7-9C39F8A8F5EF}" dt="2019-06-29T08:14:14.867" v="17" actId="20577"/>
        <pc:sldMkLst>
          <pc:docMk/>
          <pc:sldMk cId="3532193818" sldId="315"/>
        </pc:sldMkLst>
        <pc:spChg chg="mod">
          <ac:chgData name="A Peach" userId="S::apeach@nationalce-ac.org.uk::4bb717c9-c806-4125-8da7-fd692694940f" providerId="AD" clId="Web-{B5FD4C17-9470-433C-8EE7-9C39F8A8F5EF}" dt="2019-06-29T08:06:52.375" v="15" actId="20577"/>
          <ac:spMkLst>
            <pc:docMk/>
            <pc:sldMk cId="3532193818" sldId="315"/>
            <ac:spMk id="4" creationId="{00000000-0000-0000-0000-000000000000}"/>
          </ac:spMkLst>
        </pc:spChg>
        <pc:spChg chg="mod">
          <ac:chgData name="A Peach" userId="S::apeach@nationalce-ac.org.uk::4bb717c9-c806-4125-8da7-fd692694940f" providerId="AD" clId="Web-{B5FD4C17-9470-433C-8EE7-9C39F8A8F5EF}" dt="2019-06-29T08:14:14.867" v="17" actId="20577"/>
          <ac:spMkLst>
            <pc:docMk/>
            <pc:sldMk cId="3532193818" sldId="315"/>
            <ac:spMk id="5" creationId="{00000000-0000-0000-0000-000000000000}"/>
          </ac:spMkLst>
        </pc:spChg>
      </pc:sldChg>
    </pc:docChg>
  </pc:docChgLst>
  <pc:docChgLst>
    <pc:chgData clId="Web-{B5FD4C17-9470-433C-8EE7-9C39F8A8F5EF}"/>
    <pc:docChg chg="modSld">
      <pc:chgData name="" userId="" providerId="" clId="Web-{B5FD4C17-9470-433C-8EE7-9C39F8A8F5EF}" dt="2019-06-29T08:06:24.734" v="0" actId="20577"/>
      <pc:docMkLst>
        <pc:docMk/>
      </pc:docMkLst>
      <pc:sldChg chg="modSp">
        <pc:chgData name="" userId="" providerId="" clId="Web-{B5FD4C17-9470-433C-8EE7-9C39F8A8F5EF}" dt="2019-06-29T08:06:24.734" v="0" actId="20577"/>
        <pc:sldMkLst>
          <pc:docMk/>
          <pc:sldMk cId="3532193818" sldId="315"/>
        </pc:sldMkLst>
        <pc:spChg chg="mod">
          <ac:chgData name="" userId="" providerId="" clId="Web-{B5FD4C17-9470-433C-8EE7-9C39F8A8F5EF}" dt="2019-06-29T08:06:24.734" v="0" actId="20577"/>
          <ac:spMkLst>
            <pc:docMk/>
            <pc:sldMk cId="3532193818" sldId="315"/>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AC4C74-68CF-0946-966F-29ACD9F2E9B8}" type="datetimeFigureOut">
              <a:rPr lang="en-US" smtClean="0"/>
              <a:t>6/10/2020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261E24-5096-5046-8298-57162205D537}" type="slidenum">
              <a:rPr lang="en-US" smtClean="0"/>
              <a:t>‹#›</a:t>
            </a:fld>
            <a:endParaRPr lang="en-US"/>
          </a:p>
        </p:txBody>
      </p:sp>
    </p:spTree>
    <p:extLst>
      <p:ext uri="{BB962C8B-B14F-4D97-AF65-F5344CB8AC3E}">
        <p14:creationId xmlns:p14="http://schemas.microsoft.com/office/powerpoint/2010/main" val="41314887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1B32C24-0C31-DF42-8B15-408F8912FFE4}" type="datetimeFigureOut">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D8ACC-5899-F14C-AF66-290245DFE71E}" type="slidenum">
              <a:rPr lang="en-US" smtClean="0"/>
              <a:t>‹#›</a:t>
            </a:fld>
            <a:endParaRPr lang="en-US"/>
          </a:p>
        </p:txBody>
      </p:sp>
    </p:spTree>
    <p:extLst>
      <p:ext uri="{BB962C8B-B14F-4D97-AF65-F5344CB8AC3E}">
        <p14:creationId xmlns:p14="http://schemas.microsoft.com/office/powerpoint/2010/main" val="3963153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1B32C24-0C31-DF42-8B15-408F8912FFE4}" type="datetimeFigureOut">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D8ACC-5899-F14C-AF66-290245DFE71E}" type="slidenum">
              <a:rPr lang="en-US" smtClean="0"/>
              <a:t>‹#›</a:t>
            </a:fld>
            <a:endParaRPr lang="en-US"/>
          </a:p>
        </p:txBody>
      </p:sp>
    </p:spTree>
    <p:extLst>
      <p:ext uri="{BB962C8B-B14F-4D97-AF65-F5344CB8AC3E}">
        <p14:creationId xmlns:p14="http://schemas.microsoft.com/office/powerpoint/2010/main" val="739344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1B32C24-0C31-DF42-8B15-408F8912FFE4}" type="datetimeFigureOut">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D8ACC-5899-F14C-AF66-290245DFE71E}" type="slidenum">
              <a:rPr lang="en-US" smtClean="0"/>
              <a:t>‹#›</a:t>
            </a:fld>
            <a:endParaRPr lang="en-US"/>
          </a:p>
        </p:txBody>
      </p:sp>
    </p:spTree>
    <p:extLst>
      <p:ext uri="{BB962C8B-B14F-4D97-AF65-F5344CB8AC3E}">
        <p14:creationId xmlns:p14="http://schemas.microsoft.com/office/powerpoint/2010/main" val="1054649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1B32C24-0C31-DF42-8B15-408F8912FFE4}" type="datetimeFigureOut">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D8ACC-5899-F14C-AF66-290245DFE71E}" type="slidenum">
              <a:rPr lang="en-US" smtClean="0"/>
              <a:t>‹#›</a:t>
            </a:fld>
            <a:endParaRPr lang="en-US"/>
          </a:p>
        </p:txBody>
      </p:sp>
    </p:spTree>
    <p:extLst>
      <p:ext uri="{BB962C8B-B14F-4D97-AF65-F5344CB8AC3E}">
        <p14:creationId xmlns:p14="http://schemas.microsoft.com/office/powerpoint/2010/main" val="793054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B32C24-0C31-DF42-8B15-408F8912FFE4}" type="datetimeFigureOut">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D8ACC-5899-F14C-AF66-290245DFE71E}" type="slidenum">
              <a:rPr lang="en-US" smtClean="0"/>
              <a:t>‹#›</a:t>
            </a:fld>
            <a:endParaRPr lang="en-US"/>
          </a:p>
        </p:txBody>
      </p:sp>
    </p:spTree>
    <p:extLst>
      <p:ext uri="{BB962C8B-B14F-4D97-AF65-F5344CB8AC3E}">
        <p14:creationId xmlns:p14="http://schemas.microsoft.com/office/powerpoint/2010/main" val="3573289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1B32C24-0C31-DF42-8B15-408F8912FFE4}" type="datetimeFigureOut">
              <a:rPr lang="en-US" smtClean="0"/>
              <a:t>6/10/2020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FD8ACC-5899-F14C-AF66-290245DFE71E}" type="slidenum">
              <a:rPr lang="en-US" smtClean="0"/>
              <a:t>‹#›</a:t>
            </a:fld>
            <a:endParaRPr lang="en-US"/>
          </a:p>
        </p:txBody>
      </p:sp>
    </p:spTree>
    <p:extLst>
      <p:ext uri="{BB962C8B-B14F-4D97-AF65-F5344CB8AC3E}">
        <p14:creationId xmlns:p14="http://schemas.microsoft.com/office/powerpoint/2010/main" val="309795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1B32C24-0C31-DF42-8B15-408F8912FFE4}" type="datetimeFigureOut">
              <a:rPr lang="en-US" smtClean="0"/>
              <a:t>6/10/2020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FD8ACC-5899-F14C-AF66-290245DFE71E}" type="slidenum">
              <a:rPr lang="en-US" smtClean="0"/>
              <a:t>‹#›</a:t>
            </a:fld>
            <a:endParaRPr lang="en-US"/>
          </a:p>
        </p:txBody>
      </p:sp>
    </p:spTree>
    <p:extLst>
      <p:ext uri="{BB962C8B-B14F-4D97-AF65-F5344CB8AC3E}">
        <p14:creationId xmlns:p14="http://schemas.microsoft.com/office/powerpoint/2010/main" val="3877209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1B32C24-0C31-DF42-8B15-408F8912FFE4}" type="datetimeFigureOut">
              <a:rPr lang="en-US" smtClean="0"/>
              <a:t>6/10/2020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FD8ACC-5899-F14C-AF66-290245DFE71E}" type="slidenum">
              <a:rPr lang="en-US" smtClean="0"/>
              <a:t>‹#›</a:t>
            </a:fld>
            <a:endParaRPr lang="en-US"/>
          </a:p>
        </p:txBody>
      </p:sp>
    </p:spTree>
    <p:extLst>
      <p:ext uri="{BB962C8B-B14F-4D97-AF65-F5344CB8AC3E}">
        <p14:creationId xmlns:p14="http://schemas.microsoft.com/office/powerpoint/2010/main" val="2575995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32C24-0C31-DF42-8B15-408F8912FFE4}" type="datetimeFigureOut">
              <a:rPr lang="en-US" smtClean="0"/>
              <a:t>6/10/2020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FD8ACC-5899-F14C-AF66-290245DFE71E}" type="slidenum">
              <a:rPr lang="en-US" smtClean="0"/>
              <a:t>‹#›</a:t>
            </a:fld>
            <a:endParaRPr lang="en-US"/>
          </a:p>
        </p:txBody>
      </p:sp>
    </p:spTree>
    <p:extLst>
      <p:ext uri="{BB962C8B-B14F-4D97-AF65-F5344CB8AC3E}">
        <p14:creationId xmlns:p14="http://schemas.microsoft.com/office/powerpoint/2010/main" val="1334305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B32C24-0C31-DF42-8B15-408F8912FFE4}" type="datetimeFigureOut">
              <a:rPr lang="en-US" smtClean="0"/>
              <a:t>6/10/2020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FD8ACC-5899-F14C-AF66-290245DFE71E}" type="slidenum">
              <a:rPr lang="en-US" smtClean="0"/>
              <a:t>‹#›</a:t>
            </a:fld>
            <a:endParaRPr lang="en-US"/>
          </a:p>
        </p:txBody>
      </p:sp>
    </p:spTree>
    <p:extLst>
      <p:ext uri="{BB962C8B-B14F-4D97-AF65-F5344CB8AC3E}">
        <p14:creationId xmlns:p14="http://schemas.microsoft.com/office/powerpoint/2010/main" val="934570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B32C24-0C31-DF42-8B15-408F8912FFE4}" type="datetimeFigureOut">
              <a:rPr lang="en-US" smtClean="0"/>
              <a:t>6/10/2020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FD8ACC-5899-F14C-AF66-290245DFE71E}" type="slidenum">
              <a:rPr lang="en-US" smtClean="0"/>
              <a:t>‹#›</a:t>
            </a:fld>
            <a:endParaRPr lang="en-US"/>
          </a:p>
        </p:txBody>
      </p:sp>
    </p:spTree>
    <p:extLst>
      <p:ext uri="{BB962C8B-B14F-4D97-AF65-F5344CB8AC3E}">
        <p14:creationId xmlns:p14="http://schemas.microsoft.com/office/powerpoint/2010/main" val="1792868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32C24-0C31-DF42-8B15-408F8912FFE4}" type="datetimeFigureOut">
              <a:rPr lang="en-US" smtClean="0"/>
              <a:t>6/10/2020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FD8ACC-5899-F14C-AF66-290245DFE71E}" type="slidenum">
              <a:rPr lang="en-US" smtClean="0"/>
              <a:t>‹#›</a:t>
            </a:fld>
            <a:endParaRPr lang="en-US"/>
          </a:p>
        </p:txBody>
      </p:sp>
    </p:spTree>
    <p:extLst>
      <p:ext uri="{BB962C8B-B14F-4D97-AF65-F5344CB8AC3E}">
        <p14:creationId xmlns:p14="http://schemas.microsoft.com/office/powerpoint/2010/main" val="314138924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tlord@Holgate-ac.org.uk" TargetMode="External"/><Relationship Id="rId2" Type="http://schemas.openxmlformats.org/officeDocument/2006/relationships/hyperlink" Target="mailto:apeach@nationalce-ac.org.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aqa.org.uk/subjects/science/as-and-a-level/biology-7401-7402"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hyperlink" Target="https://www.khanacademy.org/science/biology/dna-as-the-genetic-material/dna-replication/a/molecular-mechanism-of-dna-replication" TargetMode="External"/><Relationship Id="rId4" Type="http://schemas.openxmlformats.org/officeDocument/2006/relationships/hyperlink" Target="https://www.khanacademy.org/science/biology/dna-as-the-genetic-material/dna-replication/v/rna-transcription-and-transl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996" y="1497535"/>
            <a:ext cx="8511746" cy="1938992"/>
          </a:xfrm>
          <a:prstGeom prst="rect">
            <a:avLst/>
          </a:prstGeom>
        </p:spPr>
        <p:txBody>
          <a:bodyPr wrap="square">
            <a:spAutoFit/>
          </a:bodyPr>
          <a:lstStyle/>
          <a:p>
            <a:r>
              <a:rPr lang="en-GB" sz="2400" dirty="0" smtClean="0">
                <a:solidFill>
                  <a:srgbClr val="0070C0"/>
                </a:solidFill>
                <a:latin typeface="Arial"/>
                <a:cs typeface="Arial"/>
              </a:rPr>
              <a:t>1. What does the course look like?</a:t>
            </a:r>
            <a:endParaRPr lang="en-GB" sz="2400" dirty="0">
              <a:solidFill>
                <a:srgbClr val="0070C0"/>
              </a:solidFill>
              <a:latin typeface="Arial"/>
              <a:cs typeface="Arial"/>
            </a:endParaRPr>
          </a:p>
          <a:p>
            <a:endParaRPr lang="en-GB" sz="2400" dirty="0">
              <a:solidFill>
                <a:srgbClr val="008000"/>
              </a:solidFill>
              <a:latin typeface="Arial"/>
              <a:cs typeface="Arial"/>
            </a:endParaRPr>
          </a:p>
          <a:p>
            <a:r>
              <a:rPr lang="en-GB" sz="2400" dirty="0" smtClean="0">
                <a:solidFill>
                  <a:srgbClr val="00B050"/>
                </a:solidFill>
                <a:latin typeface="Arial"/>
                <a:cs typeface="Arial"/>
              </a:rPr>
              <a:t>2. What can I do to prepare for September?</a:t>
            </a:r>
            <a:endParaRPr lang="en-GB" sz="2400" dirty="0">
              <a:solidFill>
                <a:srgbClr val="00B050"/>
              </a:solidFill>
              <a:latin typeface="Arial"/>
              <a:cs typeface="Arial"/>
            </a:endParaRPr>
          </a:p>
          <a:p>
            <a:endParaRPr lang="en-GB" sz="2400" dirty="0">
              <a:solidFill>
                <a:srgbClr val="FF6600"/>
              </a:solidFill>
              <a:latin typeface="Arial"/>
              <a:cs typeface="Arial"/>
            </a:endParaRPr>
          </a:p>
          <a:p>
            <a:r>
              <a:rPr lang="en-GB" sz="2400" dirty="0" smtClean="0">
                <a:solidFill>
                  <a:srgbClr val="FF6600"/>
                </a:solidFill>
                <a:latin typeface="Arial"/>
                <a:cs typeface="Arial"/>
              </a:rPr>
              <a:t>3. What is DNA replication?</a:t>
            </a:r>
            <a:endParaRPr lang="en-GB" sz="2400" dirty="0">
              <a:solidFill>
                <a:srgbClr val="FF6600"/>
              </a:solidFill>
              <a:latin typeface="Arial"/>
              <a:cs typeface="Arial"/>
            </a:endParaRPr>
          </a:p>
        </p:txBody>
      </p:sp>
      <p:sp>
        <p:nvSpPr>
          <p:cNvPr id="3" name="Rectangle 2"/>
          <p:cNvSpPr/>
          <p:nvPr/>
        </p:nvSpPr>
        <p:spPr>
          <a:xfrm>
            <a:off x="928255" y="357451"/>
            <a:ext cx="7543229" cy="792088"/>
          </a:xfrm>
          <a:prstGeom prst="rect">
            <a:avLst/>
          </a:prstGeom>
          <a:solidFill>
            <a:schemeClr val="bg1"/>
          </a:solidFill>
          <a:ln w="57150" cmpd="sng">
            <a:solidFill>
              <a:srgbClr val="00B05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ln w="0"/>
                <a:solidFill>
                  <a:srgbClr val="00B050"/>
                </a:solidFill>
                <a:effectLst>
                  <a:outerShdw blurRad="38100" dist="19050" dir="2700000" algn="tl" rotWithShape="0">
                    <a:schemeClr val="dk1">
                      <a:alpha val="40000"/>
                    </a:schemeClr>
                  </a:outerShdw>
                </a:effectLst>
                <a:latin typeface="Arial"/>
                <a:cs typeface="Arial"/>
              </a:rPr>
              <a:t>A-level Biology Taster Lesson</a:t>
            </a:r>
            <a:endParaRPr lang="en-GB" sz="3600" b="1" dirty="0">
              <a:ln w="0"/>
              <a:solidFill>
                <a:srgbClr val="00B050"/>
              </a:solidFill>
              <a:effectLst>
                <a:outerShdw blurRad="38100" dist="19050" dir="2700000" algn="tl" rotWithShape="0">
                  <a:schemeClr val="dk1">
                    <a:alpha val="40000"/>
                  </a:schemeClr>
                </a:outerShdw>
              </a:effectLst>
              <a:latin typeface="Arial"/>
              <a:cs typeface="Arial"/>
            </a:endParaRPr>
          </a:p>
        </p:txBody>
      </p:sp>
      <p:pic>
        <p:nvPicPr>
          <p:cNvPr id="4" name="Picture 3"/>
          <p:cNvPicPr>
            <a:picLocks noChangeAspect="1"/>
          </p:cNvPicPr>
          <p:nvPr/>
        </p:nvPicPr>
        <p:blipFill>
          <a:blip r:embed="rId2"/>
          <a:stretch>
            <a:fillRect/>
          </a:stretch>
        </p:blipFill>
        <p:spPr>
          <a:xfrm>
            <a:off x="6415688" y="5001491"/>
            <a:ext cx="2540053" cy="1611957"/>
          </a:xfrm>
          <a:prstGeom prst="rect">
            <a:avLst/>
          </a:prstGeom>
        </p:spPr>
      </p:pic>
      <p:pic>
        <p:nvPicPr>
          <p:cNvPr id="5" name="Picture 4"/>
          <p:cNvPicPr>
            <a:picLocks noChangeAspect="1"/>
          </p:cNvPicPr>
          <p:nvPr/>
        </p:nvPicPr>
        <p:blipFill>
          <a:blip r:embed="rId3"/>
          <a:stretch>
            <a:fillRect/>
          </a:stretch>
        </p:blipFill>
        <p:spPr>
          <a:xfrm>
            <a:off x="174048" y="4538662"/>
            <a:ext cx="2533650" cy="2219325"/>
          </a:xfrm>
          <a:prstGeom prst="rect">
            <a:avLst/>
          </a:prstGeom>
        </p:spPr>
      </p:pic>
      <p:pic>
        <p:nvPicPr>
          <p:cNvPr id="6" name="Picture 5"/>
          <p:cNvPicPr>
            <a:picLocks noChangeAspect="1"/>
          </p:cNvPicPr>
          <p:nvPr/>
        </p:nvPicPr>
        <p:blipFill>
          <a:blip r:embed="rId4"/>
          <a:stretch>
            <a:fillRect/>
          </a:stretch>
        </p:blipFill>
        <p:spPr>
          <a:xfrm>
            <a:off x="3030249" y="5001492"/>
            <a:ext cx="3056551" cy="1695684"/>
          </a:xfrm>
          <a:prstGeom prst="rect">
            <a:avLst/>
          </a:prstGeom>
        </p:spPr>
      </p:pic>
      <p:pic>
        <p:nvPicPr>
          <p:cNvPr id="1026" name="Picture 2" descr="Explore Human Anatomy, Physiology, and Genetics | Innerbod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8436" y="1405711"/>
            <a:ext cx="1351012" cy="30559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stretch>
            <a:fillRect/>
          </a:stretch>
        </p:blipFill>
        <p:spPr>
          <a:xfrm>
            <a:off x="4819298" y="2876008"/>
            <a:ext cx="2535003" cy="1817029"/>
          </a:xfrm>
          <a:prstGeom prst="rect">
            <a:avLst/>
          </a:prstGeom>
        </p:spPr>
      </p:pic>
    </p:spTree>
    <p:extLst>
      <p:ext uri="{BB962C8B-B14F-4D97-AF65-F5344CB8AC3E}">
        <p14:creationId xmlns:p14="http://schemas.microsoft.com/office/powerpoint/2010/main" val="3067788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ustomShape 1"/>
          <p:cNvSpPr/>
          <p:nvPr/>
        </p:nvSpPr>
        <p:spPr>
          <a:xfrm>
            <a:off x="1702799" y="216360"/>
            <a:ext cx="7164109" cy="685604"/>
          </a:xfrm>
          <a:prstGeom prst="rect">
            <a:avLst/>
          </a:prstGeom>
          <a:solidFill>
            <a:schemeClr val="bg1"/>
          </a:solidFill>
          <a:ln w="57240">
            <a:solidFill>
              <a:srgbClr val="00B050"/>
            </a:solidFill>
            <a:round/>
          </a:ln>
          <a:effectLst>
            <a:outerShdw blurRad="107950" dist="126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GB" sz="3200" b="1" strike="noStrike" spc="-1" dirty="0" smtClean="0">
                <a:solidFill>
                  <a:srgbClr val="00B050"/>
                </a:solidFill>
                <a:latin typeface="Arial"/>
              </a:rPr>
              <a:t>DNA Replication Model</a:t>
            </a:r>
            <a:endParaRPr lang="en-GB" sz="3200" b="0" strike="noStrike" spc="-1" dirty="0">
              <a:latin typeface="Arial"/>
            </a:endParaRPr>
          </a:p>
        </p:txBody>
      </p:sp>
      <p:sp>
        <p:nvSpPr>
          <p:cNvPr id="4" name="CustomShape 2"/>
          <p:cNvSpPr/>
          <p:nvPr/>
        </p:nvSpPr>
        <p:spPr>
          <a:xfrm>
            <a:off x="1813638" y="1040508"/>
            <a:ext cx="7232074" cy="581749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200" b="1" spc="-1" dirty="0" smtClean="0">
                <a:solidFill>
                  <a:srgbClr val="008040"/>
                </a:solidFill>
                <a:latin typeface="Arial"/>
              </a:rPr>
              <a:t>You are going to make a model to represent DNA replication.</a:t>
            </a:r>
          </a:p>
          <a:p>
            <a:pPr>
              <a:lnSpc>
                <a:spcPct val="100000"/>
              </a:lnSpc>
            </a:pPr>
            <a:endParaRPr lang="en-GB" sz="2200" b="1" spc="-1" dirty="0" smtClean="0">
              <a:solidFill>
                <a:srgbClr val="008040"/>
              </a:solidFill>
              <a:latin typeface="Arial"/>
            </a:endParaRPr>
          </a:p>
          <a:p>
            <a:pPr>
              <a:lnSpc>
                <a:spcPct val="100000"/>
              </a:lnSpc>
            </a:pPr>
            <a:r>
              <a:rPr lang="en-GB" sz="2200" b="1" spc="-1" dirty="0" smtClean="0">
                <a:solidFill>
                  <a:srgbClr val="008040"/>
                </a:solidFill>
                <a:latin typeface="Arial"/>
              </a:rPr>
              <a:t>You will need:</a:t>
            </a:r>
          </a:p>
          <a:p>
            <a:pPr marL="285750" lvl="0" indent="-285750">
              <a:buFont typeface="Arial" panose="020B0604020202020204" pitchFamily="34" charset="0"/>
              <a:buChar char="•"/>
            </a:pPr>
            <a:r>
              <a:rPr lang="en-US" sz="2000" dirty="0">
                <a:solidFill>
                  <a:srgbClr val="008241"/>
                </a:solidFill>
                <a:latin typeface="Arial" panose="020B0604020202020204" pitchFamily="34" charset="0"/>
                <a:cs typeface="Arial" panose="020B0604020202020204" pitchFamily="34" charset="0"/>
              </a:rPr>
              <a:t>straws of two different </a:t>
            </a:r>
            <a:r>
              <a:rPr lang="en-US" sz="2000" dirty="0" err="1">
                <a:solidFill>
                  <a:srgbClr val="008241"/>
                </a:solidFill>
                <a:latin typeface="Arial" panose="020B0604020202020204" pitchFamily="34" charset="0"/>
                <a:cs typeface="Arial" panose="020B0604020202020204" pitchFamily="34" charset="0"/>
              </a:rPr>
              <a:t>colours</a:t>
            </a:r>
            <a:r>
              <a:rPr lang="en-US" sz="2000" dirty="0">
                <a:solidFill>
                  <a:srgbClr val="008241"/>
                </a:solidFill>
                <a:latin typeface="Arial" panose="020B0604020202020204" pitchFamily="34" charset="0"/>
                <a:cs typeface="Arial" panose="020B0604020202020204" pitchFamily="34" charset="0"/>
              </a:rPr>
              <a:t>, cut into 3 cm sections (84 of 1 </a:t>
            </a:r>
            <a:r>
              <a:rPr lang="en-US" sz="2000" dirty="0" err="1">
                <a:solidFill>
                  <a:srgbClr val="008241"/>
                </a:solidFill>
                <a:latin typeface="Arial" panose="020B0604020202020204" pitchFamily="34" charset="0"/>
                <a:cs typeface="Arial" panose="020B0604020202020204" pitchFamily="34" charset="0"/>
              </a:rPr>
              <a:t>colour</a:t>
            </a:r>
            <a:r>
              <a:rPr lang="en-US" sz="2000" dirty="0">
                <a:solidFill>
                  <a:srgbClr val="008241"/>
                </a:solidFill>
                <a:latin typeface="Arial" panose="020B0604020202020204" pitchFamily="34" charset="0"/>
                <a:cs typeface="Arial" panose="020B0604020202020204" pitchFamily="34" charset="0"/>
              </a:rPr>
              <a:t>, 21 of another) </a:t>
            </a:r>
            <a:endParaRPr lang="en-GB" sz="2000" dirty="0">
              <a:solidFill>
                <a:srgbClr val="00824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000" dirty="0">
                <a:solidFill>
                  <a:srgbClr val="008241"/>
                </a:solidFill>
                <a:latin typeface="Arial" panose="020B0604020202020204" pitchFamily="34" charset="0"/>
                <a:cs typeface="Arial" panose="020B0604020202020204" pitchFamily="34" charset="0"/>
              </a:rPr>
              <a:t>scissors  </a:t>
            </a:r>
            <a:endParaRPr lang="en-GB" sz="2000" dirty="0">
              <a:solidFill>
                <a:srgbClr val="00824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000" dirty="0">
                <a:solidFill>
                  <a:srgbClr val="008241"/>
                </a:solidFill>
                <a:latin typeface="Arial" panose="020B0604020202020204" pitchFamily="34" charset="0"/>
                <a:cs typeface="Arial" panose="020B0604020202020204" pitchFamily="34" charset="0"/>
              </a:rPr>
              <a:t>permanent marker </a:t>
            </a:r>
            <a:endParaRPr lang="en-GB" sz="2000" dirty="0">
              <a:solidFill>
                <a:srgbClr val="00824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000" dirty="0">
                <a:solidFill>
                  <a:srgbClr val="008241"/>
                </a:solidFill>
                <a:latin typeface="Arial" panose="020B0604020202020204" pitchFamily="34" charset="0"/>
                <a:cs typeface="Arial" panose="020B0604020202020204" pitchFamily="34" charset="0"/>
              </a:rPr>
              <a:t>5 treasury tags </a:t>
            </a:r>
            <a:endParaRPr lang="en-GB" sz="2000" dirty="0">
              <a:solidFill>
                <a:srgbClr val="00824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solidFill>
                  <a:srgbClr val="008241"/>
                </a:solidFill>
                <a:latin typeface="Arial" panose="020B0604020202020204" pitchFamily="34" charset="0"/>
                <a:cs typeface="Arial" panose="020B0604020202020204" pitchFamily="34" charset="0"/>
              </a:rPr>
              <a:t>post </a:t>
            </a:r>
            <a:r>
              <a:rPr lang="en-US" sz="2000" dirty="0">
                <a:solidFill>
                  <a:srgbClr val="008241"/>
                </a:solidFill>
                <a:latin typeface="Arial" panose="020B0604020202020204" pitchFamily="34" charset="0"/>
                <a:cs typeface="Arial" panose="020B0604020202020204" pitchFamily="34" charset="0"/>
              </a:rPr>
              <a:t>it notes (35 pink, 26 blue, 26 yellow, 24 green and 10 orange</a:t>
            </a:r>
            <a:r>
              <a:rPr lang="en-US" sz="2000" dirty="0" smtClean="0">
                <a:solidFill>
                  <a:srgbClr val="008241"/>
                </a:solidFill>
                <a:latin typeface="Arial" panose="020B0604020202020204" pitchFamily="34" charset="0"/>
                <a:cs typeface="Arial" panose="020B0604020202020204" pitchFamily="34" charset="0"/>
              </a:rPr>
              <a:t>) cut into 1cm strips</a:t>
            </a:r>
            <a:endParaRPr lang="en-GB" sz="2000" dirty="0">
              <a:solidFill>
                <a:srgbClr val="00824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000" dirty="0">
                <a:solidFill>
                  <a:srgbClr val="008241"/>
                </a:solidFill>
                <a:latin typeface="Arial" panose="020B0604020202020204" pitchFamily="34" charset="0"/>
                <a:cs typeface="Arial" panose="020B0604020202020204" pitchFamily="34" charset="0"/>
              </a:rPr>
              <a:t>100 paper </a:t>
            </a:r>
            <a:r>
              <a:rPr lang="en-US" sz="2000" dirty="0" smtClean="0">
                <a:solidFill>
                  <a:srgbClr val="008241"/>
                </a:solidFill>
                <a:latin typeface="Arial" panose="020B0604020202020204" pitchFamily="34" charset="0"/>
                <a:cs typeface="Arial" panose="020B0604020202020204" pitchFamily="34" charset="0"/>
              </a:rPr>
              <a:t>clips</a:t>
            </a:r>
          </a:p>
          <a:p>
            <a:pPr marL="285750" lvl="0" indent="-285750">
              <a:buFont typeface="Arial" panose="020B0604020202020204" pitchFamily="34" charset="0"/>
              <a:buChar char="•"/>
            </a:pPr>
            <a:endParaRPr lang="en-US" sz="2000" dirty="0">
              <a:solidFill>
                <a:srgbClr val="008241"/>
              </a:solidFill>
              <a:latin typeface="Arial" panose="020B0604020202020204" pitchFamily="34" charset="0"/>
              <a:cs typeface="Arial" panose="020B0604020202020204" pitchFamily="34" charset="0"/>
            </a:endParaRPr>
          </a:p>
          <a:p>
            <a:pPr lvl="0"/>
            <a:r>
              <a:rPr lang="en-US" sz="2400" dirty="0" smtClean="0">
                <a:solidFill>
                  <a:srgbClr val="008241"/>
                </a:solidFill>
                <a:latin typeface="Arial" panose="020B0604020202020204" pitchFamily="34" charset="0"/>
                <a:cs typeface="Arial" panose="020B0604020202020204" pitchFamily="34" charset="0"/>
              </a:rPr>
              <a:t>You may need to substitute some materials with others depending on what you can find at home!</a:t>
            </a:r>
            <a:endParaRPr lang="en-GB" sz="2400" dirty="0">
              <a:solidFill>
                <a:srgbClr val="008241"/>
              </a:solidFill>
              <a:latin typeface="Arial" panose="020B0604020202020204" pitchFamily="34" charset="0"/>
              <a:cs typeface="Arial" panose="020B0604020202020204" pitchFamily="34" charset="0"/>
            </a:endParaRPr>
          </a:p>
          <a:p>
            <a:pPr>
              <a:lnSpc>
                <a:spcPct val="100000"/>
              </a:lnSpc>
            </a:pPr>
            <a:r>
              <a:rPr lang="en-GB" sz="2200" spc="-1" dirty="0" err="1" smtClean="0">
                <a:solidFill>
                  <a:srgbClr val="008040"/>
                </a:solidFill>
                <a:latin typeface="Arial"/>
              </a:rPr>
              <a:t>Eg</a:t>
            </a:r>
            <a:r>
              <a:rPr lang="en-GB" sz="2200" spc="-1" dirty="0" smtClean="0">
                <a:solidFill>
                  <a:srgbClr val="008040"/>
                </a:solidFill>
                <a:latin typeface="Arial"/>
              </a:rPr>
              <a:t>. You could use string instead of straws</a:t>
            </a:r>
          </a:p>
          <a:p>
            <a:pPr marL="342900" indent="-342900">
              <a:lnSpc>
                <a:spcPct val="100000"/>
              </a:lnSpc>
              <a:buFont typeface="Arial" panose="020B0604020202020204" pitchFamily="34" charset="0"/>
              <a:buChar char="•"/>
            </a:pPr>
            <a:endParaRPr lang="en-GB" sz="2200" b="1" spc="-1" dirty="0" smtClean="0">
              <a:solidFill>
                <a:srgbClr val="008040"/>
              </a:solidFill>
              <a:latin typeface="Arial"/>
            </a:endParaRPr>
          </a:p>
          <a:p>
            <a:pPr marL="342900" indent="-342900">
              <a:lnSpc>
                <a:spcPct val="100000"/>
              </a:lnSpc>
              <a:buFont typeface="Arial" panose="020B0604020202020204" pitchFamily="34" charset="0"/>
              <a:buChar char="•"/>
            </a:pPr>
            <a:endParaRPr lang="en-GB" sz="2200" b="1" spc="-1" dirty="0" smtClean="0">
              <a:solidFill>
                <a:srgbClr val="008040"/>
              </a:solidFill>
              <a:latin typeface="Arial"/>
            </a:endParaRPr>
          </a:p>
          <a:p>
            <a:pPr marL="342900" indent="-342900">
              <a:lnSpc>
                <a:spcPct val="100000"/>
              </a:lnSpc>
              <a:buFont typeface="Arial" panose="020B0604020202020204" pitchFamily="34" charset="0"/>
              <a:buChar char="•"/>
            </a:pPr>
            <a:endParaRPr lang="en-GB" sz="2200" b="1" spc="-1" dirty="0" smtClean="0">
              <a:solidFill>
                <a:srgbClr val="008040"/>
              </a:solidFill>
              <a:latin typeface="Arial"/>
            </a:endParaRPr>
          </a:p>
          <a:p>
            <a:pPr>
              <a:lnSpc>
                <a:spcPct val="100000"/>
              </a:lnSpc>
            </a:pPr>
            <a:endParaRPr lang="en-GB" sz="2200" b="1" spc="-1" dirty="0">
              <a:solidFill>
                <a:srgbClr val="008040"/>
              </a:solidFill>
              <a:latin typeface="Arial"/>
            </a:endParaRPr>
          </a:p>
          <a:p>
            <a:pPr>
              <a:lnSpc>
                <a:spcPct val="100000"/>
              </a:lnSpc>
            </a:pPr>
            <a:endParaRPr lang="en-GB" sz="2200" b="0" strike="noStrike" spc="-1" dirty="0">
              <a:latin typeface="Arial"/>
            </a:endParaRPr>
          </a:p>
          <a:p>
            <a:pPr>
              <a:lnSpc>
                <a:spcPct val="100000"/>
              </a:lnSpc>
            </a:pPr>
            <a:endParaRPr lang="en-GB" sz="2200" b="0" strike="noStrike" spc="-1" dirty="0">
              <a:latin typeface="Arial"/>
            </a:endParaRPr>
          </a:p>
        </p:txBody>
      </p:sp>
      <p:sp>
        <p:nvSpPr>
          <p:cNvPr id="5" name="Rectangle 4"/>
          <p:cNvSpPr/>
          <p:nvPr/>
        </p:nvSpPr>
        <p:spPr>
          <a:xfrm>
            <a:off x="159328" y="1497535"/>
            <a:ext cx="1543472" cy="3416320"/>
          </a:xfrm>
          <a:prstGeom prst="rect">
            <a:avLst/>
          </a:prstGeom>
          <a:ln>
            <a:solidFill>
              <a:srgbClr val="008241"/>
            </a:solidFill>
          </a:ln>
        </p:spPr>
        <p:txBody>
          <a:bodyPr wrap="square">
            <a:spAutoFit/>
          </a:bodyPr>
          <a:lstStyle/>
          <a:p>
            <a:r>
              <a:rPr lang="en-GB" dirty="0">
                <a:solidFill>
                  <a:srgbClr val="0070C0"/>
                </a:solidFill>
                <a:latin typeface="Arial"/>
                <a:cs typeface="Arial"/>
              </a:rPr>
              <a:t>1. What does the course look like?</a:t>
            </a:r>
          </a:p>
          <a:p>
            <a:endParaRPr lang="en-GB" dirty="0">
              <a:solidFill>
                <a:srgbClr val="008000"/>
              </a:solidFill>
              <a:latin typeface="Arial"/>
              <a:cs typeface="Arial"/>
            </a:endParaRPr>
          </a:p>
          <a:p>
            <a:r>
              <a:rPr lang="en-GB" dirty="0">
                <a:solidFill>
                  <a:srgbClr val="00B050"/>
                </a:solidFill>
                <a:latin typeface="Arial"/>
                <a:cs typeface="Arial"/>
              </a:rPr>
              <a:t>2. What can I do to prepare for September?</a:t>
            </a:r>
          </a:p>
          <a:p>
            <a:endParaRPr lang="en-GB" dirty="0">
              <a:solidFill>
                <a:srgbClr val="FF6600"/>
              </a:solidFill>
              <a:latin typeface="Arial"/>
              <a:cs typeface="Arial"/>
            </a:endParaRPr>
          </a:p>
          <a:p>
            <a:r>
              <a:rPr lang="en-GB" dirty="0">
                <a:solidFill>
                  <a:srgbClr val="FF6600"/>
                </a:solidFill>
                <a:latin typeface="Arial"/>
                <a:cs typeface="Arial"/>
              </a:rPr>
              <a:t>3. What is DNA replication?</a:t>
            </a:r>
          </a:p>
        </p:txBody>
      </p:sp>
    </p:spTree>
    <p:extLst>
      <p:ext uri="{BB962C8B-B14F-4D97-AF65-F5344CB8AC3E}">
        <p14:creationId xmlns:p14="http://schemas.microsoft.com/office/powerpoint/2010/main" val="3029556019"/>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ustomShape 1"/>
          <p:cNvSpPr/>
          <p:nvPr/>
        </p:nvSpPr>
        <p:spPr>
          <a:xfrm>
            <a:off x="1702799" y="216360"/>
            <a:ext cx="7164109" cy="685604"/>
          </a:xfrm>
          <a:prstGeom prst="rect">
            <a:avLst/>
          </a:prstGeom>
          <a:solidFill>
            <a:schemeClr val="bg1"/>
          </a:solidFill>
          <a:ln w="57240">
            <a:solidFill>
              <a:srgbClr val="00B050"/>
            </a:solidFill>
            <a:round/>
          </a:ln>
          <a:effectLst>
            <a:outerShdw blurRad="107950" dist="126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GB" sz="3200" b="1" strike="noStrike" spc="-1" dirty="0" smtClean="0">
                <a:solidFill>
                  <a:srgbClr val="00B050"/>
                </a:solidFill>
                <a:latin typeface="Arial"/>
              </a:rPr>
              <a:t>Part A: Making the DNA model</a:t>
            </a:r>
            <a:endParaRPr lang="en-GB" sz="3200" b="0" strike="noStrike" spc="-1" dirty="0">
              <a:latin typeface="Arial"/>
            </a:endParaRPr>
          </a:p>
        </p:txBody>
      </p:sp>
      <p:sp>
        <p:nvSpPr>
          <p:cNvPr id="5" name="Rectangle 4"/>
          <p:cNvSpPr/>
          <p:nvPr/>
        </p:nvSpPr>
        <p:spPr>
          <a:xfrm>
            <a:off x="159328" y="1497535"/>
            <a:ext cx="1543472" cy="3416320"/>
          </a:xfrm>
          <a:prstGeom prst="rect">
            <a:avLst/>
          </a:prstGeom>
          <a:ln>
            <a:solidFill>
              <a:srgbClr val="008241"/>
            </a:solidFill>
          </a:ln>
        </p:spPr>
        <p:txBody>
          <a:bodyPr wrap="square">
            <a:spAutoFit/>
          </a:bodyPr>
          <a:lstStyle/>
          <a:p>
            <a:r>
              <a:rPr lang="en-GB" dirty="0">
                <a:solidFill>
                  <a:srgbClr val="0070C0"/>
                </a:solidFill>
                <a:latin typeface="Arial"/>
                <a:cs typeface="Arial"/>
              </a:rPr>
              <a:t>1. What does the course look like?</a:t>
            </a:r>
          </a:p>
          <a:p>
            <a:endParaRPr lang="en-GB" dirty="0">
              <a:solidFill>
                <a:srgbClr val="008000"/>
              </a:solidFill>
              <a:latin typeface="Arial"/>
              <a:cs typeface="Arial"/>
            </a:endParaRPr>
          </a:p>
          <a:p>
            <a:r>
              <a:rPr lang="en-GB" dirty="0">
                <a:solidFill>
                  <a:srgbClr val="00B050"/>
                </a:solidFill>
                <a:latin typeface="Arial"/>
                <a:cs typeface="Arial"/>
              </a:rPr>
              <a:t>2. What can I do to prepare for September?</a:t>
            </a:r>
          </a:p>
          <a:p>
            <a:endParaRPr lang="en-GB" dirty="0">
              <a:solidFill>
                <a:srgbClr val="FF6600"/>
              </a:solidFill>
              <a:latin typeface="Arial"/>
              <a:cs typeface="Arial"/>
            </a:endParaRPr>
          </a:p>
          <a:p>
            <a:r>
              <a:rPr lang="en-GB" dirty="0">
                <a:solidFill>
                  <a:srgbClr val="FF6600"/>
                </a:solidFill>
                <a:latin typeface="Arial"/>
                <a:cs typeface="Arial"/>
              </a:rPr>
              <a:t>3. What is DNA replication?</a:t>
            </a:r>
          </a:p>
        </p:txBody>
      </p:sp>
      <p:sp>
        <p:nvSpPr>
          <p:cNvPr id="6" name="Rectangle 5"/>
          <p:cNvSpPr>
            <a:spLocks noChangeArrowheads="1"/>
          </p:cNvSpPr>
          <p:nvPr/>
        </p:nvSpPr>
        <p:spPr bwMode="auto">
          <a:xfrm>
            <a:off x="1891868" y="1046259"/>
            <a:ext cx="576969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139700" algn="l"/>
                <a:tab pos="457200" algn="l"/>
              </a:tabLst>
            </a:pPr>
            <a:r>
              <a:rPr kumimoji="0" lang="en-US" altLang="en-US" sz="2000" b="0" i="0" u="none" strike="noStrike" cap="none" normalizeH="0" baseline="0" dirty="0" smtClean="0">
                <a:ln>
                  <a:noFill/>
                </a:ln>
                <a:solidFill>
                  <a:schemeClr val="tx1"/>
                </a:solidFill>
                <a:effectLst/>
                <a:ea typeface="MS Mincho" panose="02020609040205080304" pitchFamily="49" charset="-128"/>
                <a:cs typeface="Arial" panose="020B0604020202020204" pitchFamily="34" charset="0"/>
              </a:rPr>
              <a:t>1. Put a pink post it note midway along the length of a red straw segment. Push a paperclip into the bottom end of the straw segment until the clip is half way in. </a:t>
            </a:r>
            <a:endParaRPr kumimoji="0" lang="en-GB" altLang="en-US" sz="2000" b="0" i="0" u="none" strike="noStrike" cap="none" normalizeH="0" baseline="0" dirty="0" smtClean="0">
              <a:ln>
                <a:noFill/>
              </a:ln>
              <a:solidFill>
                <a:schemeClr val="tx1"/>
              </a:solidFill>
              <a:effectLst/>
              <a:cs typeface="Arial" panose="020B0604020202020204" pitchFamily="34" charset="0"/>
            </a:endParaRPr>
          </a:p>
        </p:txBody>
      </p:sp>
      <p:pic>
        <p:nvPicPr>
          <p:cNvPr id="2052" name="Picture 3083"/>
          <p:cNvPicPr>
            <a:picLocks noChangeAspect="1" noChangeArrowheads="1"/>
          </p:cNvPicPr>
          <p:nvPr/>
        </p:nvPicPr>
        <p:blipFill>
          <a:blip r:embed="rId2">
            <a:extLst>
              <a:ext uri="{28A0092B-C50C-407E-A947-70E740481C1C}">
                <a14:useLocalDpi xmlns:a14="http://schemas.microsoft.com/office/drawing/2010/main" val="0"/>
              </a:ext>
            </a:extLst>
          </a:blip>
          <a:srcRect l="24860" t="3789" r="31345" b="8575"/>
          <a:stretch>
            <a:fillRect/>
          </a:stretch>
        </p:blipFill>
        <p:spPr bwMode="auto">
          <a:xfrm>
            <a:off x="7398327" y="1828800"/>
            <a:ext cx="1586974" cy="436418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1891868" y="2667881"/>
            <a:ext cx="5506459"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9700" algn="l"/>
                <a:tab pos="457200" algn="l"/>
              </a:tabLst>
            </a:pPr>
            <a:r>
              <a:rPr kumimoji="0" lang="en-GB" altLang="en-US" sz="2000" b="0" i="0" u="none" strike="noStrike" cap="none" normalizeH="0" baseline="0" dirty="0" smtClean="0">
                <a:ln>
                  <a:noFill/>
                </a:ln>
                <a:solidFill>
                  <a:schemeClr val="tx1"/>
                </a:solidFill>
                <a:effectLst/>
                <a:ea typeface="MS Mincho" panose="02020609040205080304" pitchFamily="49" charset="-128"/>
                <a:cs typeface="Arial" panose="020B0604020202020204" pitchFamily="34" charset="0"/>
              </a:rPr>
              <a:t>2. Insert</a:t>
            </a:r>
            <a:r>
              <a:rPr kumimoji="0" lang="en-US" altLang="en-US" sz="2000" b="0" i="0" u="none" strike="noStrike" cap="none" normalizeH="0" baseline="0" dirty="0" smtClean="0">
                <a:ln>
                  <a:noFill/>
                </a:ln>
                <a:solidFill>
                  <a:schemeClr val="tx1"/>
                </a:solidFill>
                <a:effectLst/>
                <a:ea typeface="MS Mincho" panose="02020609040205080304" pitchFamily="49" charset="-128"/>
                <a:cs typeface="Arial" panose="020B0604020202020204" pitchFamily="34" charset="0"/>
              </a:rPr>
              <a:t> the paper clip from the pink post it note segment into the open end of a red straw segment with a green post it note midway along. Add additional straw segments to the green-segment end in the following order: blue, yellow, blue, yellow, blue, yellow, green, pink, pink, green, yellow, blue, pink, green, pink, yellow green, pink and pink. This chain of segments is one-half of your first model. This will be your 5’ to 3’ strand (the coding strand). Label the top of the first pink post it note section with 5’ and the last pink section with 3’.</a:t>
            </a:r>
            <a:endParaRPr kumimoji="0" lang="en-US" altLang="en-US" sz="2000" b="0" i="0" u="none" strike="noStrike" cap="none" normalizeH="0" baseline="0" dirty="0" smtClean="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343963170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ustomShape 1"/>
          <p:cNvSpPr/>
          <p:nvPr/>
        </p:nvSpPr>
        <p:spPr>
          <a:xfrm>
            <a:off x="1702799" y="216360"/>
            <a:ext cx="7164109" cy="685604"/>
          </a:xfrm>
          <a:prstGeom prst="rect">
            <a:avLst/>
          </a:prstGeom>
          <a:solidFill>
            <a:schemeClr val="bg1"/>
          </a:solidFill>
          <a:ln w="57240">
            <a:solidFill>
              <a:srgbClr val="00B050"/>
            </a:solidFill>
            <a:round/>
          </a:ln>
          <a:effectLst>
            <a:outerShdw blurRad="107950" dist="126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GB" sz="3200" b="1" strike="noStrike" spc="-1" dirty="0" smtClean="0">
                <a:solidFill>
                  <a:srgbClr val="00B050"/>
                </a:solidFill>
                <a:latin typeface="Arial"/>
              </a:rPr>
              <a:t>Part A: Making the DNA model</a:t>
            </a:r>
            <a:endParaRPr lang="en-GB" sz="3200" b="0" strike="noStrike" spc="-1" dirty="0">
              <a:latin typeface="Arial"/>
            </a:endParaRPr>
          </a:p>
        </p:txBody>
      </p:sp>
      <p:sp>
        <p:nvSpPr>
          <p:cNvPr id="5" name="Rectangle 4"/>
          <p:cNvSpPr/>
          <p:nvPr/>
        </p:nvSpPr>
        <p:spPr>
          <a:xfrm>
            <a:off x="159328" y="1497535"/>
            <a:ext cx="1543472" cy="3416320"/>
          </a:xfrm>
          <a:prstGeom prst="rect">
            <a:avLst/>
          </a:prstGeom>
          <a:ln>
            <a:solidFill>
              <a:srgbClr val="008241"/>
            </a:solidFill>
          </a:ln>
        </p:spPr>
        <p:txBody>
          <a:bodyPr wrap="square">
            <a:spAutoFit/>
          </a:bodyPr>
          <a:lstStyle/>
          <a:p>
            <a:r>
              <a:rPr lang="en-GB" dirty="0">
                <a:solidFill>
                  <a:srgbClr val="0070C0"/>
                </a:solidFill>
                <a:latin typeface="Arial"/>
                <a:cs typeface="Arial"/>
              </a:rPr>
              <a:t>1. What does the course look like?</a:t>
            </a:r>
          </a:p>
          <a:p>
            <a:endParaRPr lang="en-GB" dirty="0">
              <a:solidFill>
                <a:srgbClr val="008000"/>
              </a:solidFill>
              <a:latin typeface="Arial"/>
              <a:cs typeface="Arial"/>
            </a:endParaRPr>
          </a:p>
          <a:p>
            <a:r>
              <a:rPr lang="en-GB" dirty="0">
                <a:solidFill>
                  <a:srgbClr val="00B050"/>
                </a:solidFill>
                <a:latin typeface="Arial"/>
                <a:cs typeface="Arial"/>
              </a:rPr>
              <a:t>2. What can I do to prepare for September?</a:t>
            </a:r>
          </a:p>
          <a:p>
            <a:endParaRPr lang="en-GB" dirty="0">
              <a:solidFill>
                <a:srgbClr val="FF6600"/>
              </a:solidFill>
              <a:latin typeface="Arial"/>
              <a:cs typeface="Arial"/>
            </a:endParaRPr>
          </a:p>
          <a:p>
            <a:r>
              <a:rPr lang="en-GB" dirty="0">
                <a:solidFill>
                  <a:srgbClr val="FF6600"/>
                </a:solidFill>
                <a:latin typeface="Arial"/>
                <a:cs typeface="Arial"/>
              </a:rPr>
              <a:t>3. What is DNA replication?</a:t>
            </a:r>
          </a:p>
        </p:txBody>
      </p:sp>
      <p:sp>
        <p:nvSpPr>
          <p:cNvPr id="2" name="Rectangle 2"/>
          <p:cNvSpPr>
            <a:spLocks noChangeArrowheads="1"/>
          </p:cNvSpPr>
          <p:nvPr/>
        </p:nvSpPr>
        <p:spPr bwMode="auto">
          <a:xfrm>
            <a:off x="1902381" y="987866"/>
            <a:ext cx="559854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139700" algn="l"/>
                <a:tab pos="457200" algn="l"/>
              </a:tabLst>
            </a:pPr>
            <a:r>
              <a:rPr kumimoji="0" lang="en-US" altLang="en-US" sz="2000" b="0" i="0" u="none" strike="noStrike" cap="none" normalizeH="0" baseline="0" dirty="0" smtClean="0">
                <a:ln>
                  <a:noFill/>
                </a:ln>
                <a:solidFill>
                  <a:schemeClr val="tx1"/>
                </a:solidFill>
                <a:effectLst/>
                <a:ea typeface="MS Mincho" panose="02020609040205080304" pitchFamily="49" charset="-128"/>
                <a:cs typeface="Arial" panose="020B0604020202020204" pitchFamily="34" charset="0"/>
              </a:rPr>
              <a:t>3. Assign nucleotides to the corresponding post it note colors as follows: pink: adenine, blue: guanine, yellow: cytosine, and green: thymine.  </a:t>
            </a:r>
            <a:endParaRPr kumimoji="0" lang="en-GB" altLang="en-US" sz="2000" b="0" i="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9700" algn="l"/>
                <a:tab pos="457200" algn="l"/>
              </a:tabLst>
            </a:pPr>
            <a:endParaRPr kumimoji="0" lang="en-GB" altLang="en-US" sz="2000" b="0" i="0" u="none" strike="noStrike" cap="none" normalizeH="0" baseline="0" dirty="0" smtClean="0">
              <a:ln>
                <a:noFill/>
              </a:ln>
              <a:solidFill>
                <a:schemeClr val="tx1"/>
              </a:solidFill>
              <a:effectLst/>
              <a:cs typeface="Arial" panose="020B0604020202020204" pitchFamily="34" charset="0"/>
            </a:endParaRPr>
          </a:p>
        </p:txBody>
      </p:sp>
      <p:pic>
        <p:nvPicPr>
          <p:cNvPr id="3073" name="Picture 3084"/>
          <p:cNvPicPr>
            <a:picLocks noChangeAspect="1" noChangeArrowheads="1"/>
          </p:cNvPicPr>
          <p:nvPr/>
        </p:nvPicPr>
        <p:blipFill>
          <a:blip r:embed="rId2">
            <a:extLst>
              <a:ext uri="{28A0092B-C50C-407E-A947-70E740481C1C}">
                <a14:useLocalDpi xmlns:a14="http://schemas.microsoft.com/office/drawing/2010/main" val="0"/>
              </a:ext>
            </a:extLst>
          </a:blip>
          <a:srcRect l="17401" t="1334" r="20468" b="12421"/>
          <a:stretch>
            <a:fillRect/>
          </a:stretch>
        </p:blipFill>
        <p:spPr bwMode="auto">
          <a:xfrm>
            <a:off x="7074356" y="2091343"/>
            <a:ext cx="2007532" cy="38800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869355" y="2302907"/>
            <a:ext cx="5205001"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139700" algn="l"/>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9700" algn="l"/>
                <a:tab pos="457200" algn="l"/>
              </a:tabLst>
            </a:pPr>
            <a:r>
              <a:rPr kumimoji="0" lang="en-US" altLang="en-US" sz="2000" b="0" i="0" u="none" strike="noStrike" cap="none" normalizeH="0" baseline="0" dirty="0" smtClean="0">
                <a:ln>
                  <a:noFill/>
                </a:ln>
                <a:solidFill>
                  <a:schemeClr val="tx1"/>
                </a:solidFill>
                <a:effectLst/>
                <a:ea typeface="MS Mincho" panose="02020609040205080304" pitchFamily="49" charset="-128"/>
                <a:cs typeface="Arial" panose="020B0604020202020204" pitchFamily="34" charset="0"/>
              </a:rPr>
              <a:t>4. Construct the other strand of your first model. Begin with a green segment across from the pink post it note at the top of your first model. Keep the post it notes in a straight line. Link segments together in this second strand of DNA according to the base-pairing rules. </a:t>
            </a:r>
          </a:p>
          <a:p>
            <a:pPr marL="0" marR="0" lvl="0" indent="0" algn="l" defTabSz="914400" rtl="0" eaLnBrk="0" fontAlgn="base" latinLnBrk="0" hangingPunct="0">
              <a:lnSpc>
                <a:spcPct val="100000"/>
              </a:lnSpc>
              <a:spcBef>
                <a:spcPct val="0"/>
              </a:spcBef>
              <a:spcAft>
                <a:spcPct val="0"/>
              </a:spcAft>
              <a:buClrTx/>
              <a:buSzTx/>
              <a:buFontTx/>
              <a:buNone/>
              <a:tabLst>
                <a:tab pos="139700" algn="l"/>
                <a:tab pos="457200" algn="l"/>
              </a:tabLst>
            </a:pPr>
            <a:r>
              <a:rPr kumimoji="0" lang="en-US" altLang="en-US" sz="2000" b="0" i="0" u="none" strike="noStrike" cap="none" normalizeH="0" baseline="0" dirty="0" smtClean="0">
                <a:ln>
                  <a:noFill/>
                </a:ln>
                <a:solidFill>
                  <a:schemeClr val="tx1"/>
                </a:solidFill>
                <a:effectLst/>
                <a:ea typeface="MS Mincho" panose="02020609040205080304" pitchFamily="49" charset="-128"/>
                <a:cs typeface="Arial" panose="020B0604020202020204" pitchFamily="34" charset="0"/>
              </a:rPr>
              <a:t> </a:t>
            </a:r>
            <a:endParaRPr kumimoji="0" lang="en-GB" altLang="en-US" sz="2000" b="0" i="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tab pos="139700" algn="l"/>
                <a:tab pos="457200" algn="l"/>
              </a:tabLst>
            </a:pPr>
            <a:r>
              <a:rPr kumimoji="0" lang="en-US" altLang="en-US" sz="2000" b="0" i="0" u="none" strike="noStrike" cap="none" normalizeH="0" baseline="0" dirty="0" smtClean="0">
                <a:ln>
                  <a:noFill/>
                </a:ln>
                <a:solidFill>
                  <a:schemeClr val="tx1"/>
                </a:solidFill>
                <a:effectLst/>
                <a:ea typeface="MS Mincho" panose="02020609040205080304" pitchFamily="49" charset="-128"/>
                <a:cs typeface="Arial" panose="020B0604020202020204" pitchFamily="34" charset="0"/>
              </a:rPr>
              <a:t>5. When you have completed your model of one DNA segment, make a sketch of the model. Use colored pencils or pens to designate the post it note colors. Include a key that indicates which nucleotide each color represents in your sketch. </a:t>
            </a:r>
            <a:endParaRPr kumimoji="0" lang="en-US" altLang="en-US" sz="2000" b="0" i="0" u="none" strike="noStrike" cap="none" normalizeH="0" baseline="0" dirty="0" smtClean="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1645392377"/>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ustomShape 1"/>
          <p:cNvSpPr/>
          <p:nvPr/>
        </p:nvSpPr>
        <p:spPr>
          <a:xfrm>
            <a:off x="1702799" y="216360"/>
            <a:ext cx="7164109" cy="685604"/>
          </a:xfrm>
          <a:prstGeom prst="rect">
            <a:avLst/>
          </a:prstGeom>
          <a:solidFill>
            <a:schemeClr val="bg1"/>
          </a:solidFill>
          <a:ln w="57240">
            <a:solidFill>
              <a:srgbClr val="00B050"/>
            </a:solidFill>
            <a:round/>
          </a:ln>
          <a:effectLst>
            <a:outerShdw blurRad="107950" dist="126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GB" sz="3200" b="1" strike="noStrike" spc="-1" dirty="0" smtClean="0">
                <a:solidFill>
                  <a:srgbClr val="00B050"/>
                </a:solidFill>
                <a:latin typeface="Arial"/>
              </a:rPr>
              <a:t>Part B: Modelling DNA Replication</a:t>
            </a:r>
            <a:endParaRPr lang="en-GB" sz="3200" b="0" strike="noStrike" spc="-1" dirty="0">
              <a:latin typeface="Arial"/>
            </a:endParaRPr>
          </a:p>
        </p:txBody>
      </p:sp>
      <p:sp>
        <p:nvSpPr>
          <p:cNvPr id="5" name="Rectangle 4"/>
          <p:cNvSpPr/>
          <p:nvPr/>
        </p:nvSpPr>
        <p:spPr>
          <a:xfrm>
            <a:off x="159328" y="1497535"/>
            <a:ext cx="1543472" cy="3416320"/>
          </a:xfrm>
          <a:prstGeom prst="rect">
            <a:avLst/>
          </a:prstGeom>
          <a:ln>
            <a:solidFill>
              <a:srgbClr val="008241"/>
            </a:solidFill>
          </a:ln>
        </p:spPr>
        <p:txBody>
          <a:bodyPr wrap="square">
            <a:spAutoFit/>
          </a:bodyPr>
          <a:lstStyle/>
          <a:p>
            <a:r>
              <a:rPr lang="en-GB" dirty="0">
                <a:solidFill>
                  <a:srgbClr val="0070C0"/>
                </a:solidFill>
                <a:latin typeface="Arial"/>
                <a:cs typeface="Arial"/>
              </a:rPr>
              <a:t>1. What does the course look like?</a:t>
            </a:r>
          </a:p>
          <a:p>
            <a:endParaRPr lang="en-GB" dirty="0">
              <a:solidFill>
                <a:srgbClr val="008000"/>
              </a:solidFill>
              <a:latin typeface="Arial"/>
              <a:cs typeface="Arial"/>
            </a:endParaRPr>
          </a:p>
          <a:p>
            <a:r>
              <a:rPr lang="en-GB" dirty="0">
                <a:solidFill>
                  <a:srgbClr val="00B050"/>
                </a:solidFill>
                <a:latin typeface="Arial"/>
                <a:cs typeface="Arial"/>
              </a:rPr>
              <a:t>2. What can I do to prepare for September?</a:t>
            </a:r>
          </a:p>
          <a:p>
            <a:endParaRPr lang="en-GB" dirty="0">
              <a:solidFill>
                <a:srgbClr val="FF6600"/>
              </a:solidFill>
              <a:latin typeface="Arial"/>
              <a:cs typeface="Arial"/>
            </a:endParaRPr>
          </a:p>
          <a:p>
            <a:r>
              <a:rPr lang="en-GB" dirty="0">
                <a:solidFill>
                  <a:srgbClr val="FF6600"/>
                </a:solidFill>
                <a:latin typeface="Arial"/>
                <a:cs typeface="Arial"/>
              </a:rPr>
              <a:t>3. What is DNA replication?</a:t>
            </a:r>
          </a:p>
        </p:txBody>
      </p:sp>
      <p:sp>
        <p:nvSpPr>
          <p:cNvPr id="4" name="Rectangle 3"/>
          <p:cNvSpPr/>
          <p:nvPr/>
        </p:nvSpPr>
        <p:spPr>
          <a:xfrm>
            <a:off x="1807362" y="1033129"/>
            <a:ext cx="6954981" cy="3554819"/>
          </a:xfrm>
          <a:prstGeom prst="rect">
            <a:avLst/>
          </a:prstGeom>
        </p:spPr>
        <p:txBody>
          <a:bodyPr wrap="square">
            <a:spAutoFit/>
          </a:bodyPr>
          <a:lstStyle/>
          <a:p>
            <a:pPr marL="342900" lvl="0" indent="-342900">
              <a:spcAft>
                <a:spcPts val="1465"/>
              </a:spcAft>
              <a:buFont typeface="+mj-lt"/>
              <a:buAutoNum type="arabicPeriod" startAt="6"/>
              <a:tabLst>
                <a:tab pos="139700" algn="l"/>
                <a:tab pos="457200" algn="l"/>
              </a:tabLst>
            </a:pPr>
            <a:r>
              <a:rPr lang="en-US" sz="2000" dirty="0">
                <a:latin typeface="Arial" panose="020B0604020202020204" pitchFamily="34" charset="0"/>
                <a:ea typeface="MS Mincho" panose="02020609040205080304" pitchFamily="49" charset="-128"/>
                <a:cs typeface="Arial" panose="020B0604020202020204" pitchFamily="34" charset="0"/>
              </a:rPr>
              <a:t>Place the chains parallel to each other on the table. The “top” pink post it note of the first chain should face the “top” green post it note of the second chain.  </a:t>
            </a:r>
            <a:endParaRPr lang="en-GB" sz="2000" dirty="0">
              <a:latin typeface="Arial" panose="020B0604020202020204" pitchFamily="34" charset="0"/>
              <a:ea typeface="MS Mincho" panose="02020609040205080304" pitchFamily="49" charset="-128"/>
              <a:cs typeface="Arial" panose="020B0604020202020204" pitchFamily="34" charset="0"/>
            </a:endParaRPr>
          </a:p>
          <a:p>
            <a:pPr marL="342900" lvl="0" indent="-342900">
              <a:spcAft>
                <a:spcPts val="1465"/>
              </a:spcAft>
              <a:buFont typeface="+mj-lt"/>
              <a:buAutoNum type="arabicPeriod" startAt="6"/>
              <a:tabLst>
                <a:tab pos="139700" algn="l"/>
                <a:tab pos="457200" algn="l"/>
              </a:tabLst>
            </a:pPr>
            <a:r>
              <a:rPr lang="en-US" sz="2000" dirty="0">
                <a:latin typeface="Arial" panose="020B0604020202020204" pitchFamily="34" charset="0"/>
                <a:ea typeface="MS Mincho" panose="02020609040205080304" pitchFamily="49" charset="-128"/>
                <a:cs typeface="Arial" panose="020B0604020202020204" pitchFamily="34" charset="0"/>
              </a:rPr>
              <a:t>Act as </a:t>
            </a:r>
            <a:r>
              <a:rPr lang="en-US" sz="2000" b="1" dirty="0">
                <a:latin typeface="Arial" panose="020B0604020202020204" pitchFamily="34" charset="0"/>
                <a:ea typeface="MS Mincho" panose="02020609040205080304" pitchFamily="49" charset="-128"/>
                <a:cs typeface="Arial" panose="020B0604020202020204" pitchFamily="34" charset="0"/>
              </a:rPr>
              <a:t>DNA helicase </a:t>
            </a:r>
            <a:r>
              <a:rPr lang="en-US" sz="2000" dirty="0" err="1">
                <a:latin typeface="Arial" panose="020B0604020202020204" pitchFamily="34" charset="0"/>
                <a:ea typeface="MS Mincho" panose="02020609040205080304" pitchFamily="49" charset="-128"/>
                <a:cs typeface="Arial" panose="020B0604020202020204" pitchFamily="34" charset="0"/>
              </a:rPr>
              <a:t>catalysing</a:t>
            </a:r>
            <a:r>
              <a:rPr lang="en-US" sz="2000" dirty="0">
                <a:latin typeface="Arial" panose="020B0604020202020204" pitchFamily="34" charset="0"/>
                <a:ea typeface="MS Mincho" panose="02020609040205080304" pitchFamily="49" charset="-128"/>
                <a:cs typeface="Arial" panose="020B0604020202020204" pitchFamily="34" charset="0"/>
              </a:rPr>
              <a:t> the breaking of the hydrogen bonds between base pairs and form the </a:t>
            </a:r>
            <a:r>
              <a:rPr lang="en-US" sz="2000" b="1" dirty="0">
                <a:latin typeface="Arial" panose="020B0604020202020204" pitchFamily="34" charset="0"/>
                <a:ea typeface="MS Mincho" panose="02020609040205080304" pitchFamily="49" charset="-128"/>
                <a:cs typeface="Arial" panose="020B0604020202020204" pitchFamily="34" charset="0"/>
              </a:rPr>
              <a:t>replication fork</a:t>
            </a:r>
            <a:r>
              <a:rPr lang="en-US" sz="2000" dirty="0">
                <a:latin typeface="Arial" panose="020B0604020202020204" pitchFamily="34" charset="0"/>
                <a:ea typeface="MS Mincho" panose="02020609040205080304" pitchFamily="49" charset="-128"/>
                <a:cs typeface="Arial" panose="020B0604020202020204" pitchFamily="34" charset="0"/>
              </a:rPr>
              <a:t>, where each strand acts as a template for the formation of a new </a:t>
            </a:r>
            <a:r>
              <a:rPr lang="en-US" sz="2000" dirty="0" smtClean="0">
                <a:latin typeface="Arial" panose="020B0604020202020204" pitchFamily="34" charset="0"/>
                <a:ea typeface="MS Mincho" panose="02020609040205080304" pitchFamily="49" charset="-128"/>
                <a:cs typeface="Arial" panose="020B0604020202020204" pitchFamily="34" charset="0"/>
              </a:rPr>
              <a:t>strand.</a:t>
            </a:r>
            <a:endParaRPr lang="en-GB" sz="2000" dirty="0" smtClean="0">
              <a:latin typeface="Arial" panose="020B0604020202020204" pitchFamily="34" charset="0"/>
              <a:ea typeface="MS Mincho" panose="02020609040205080304" pitchFamily="49" charset="-128"/>
              <a:cs typeface="Arial" panose="020B0604020202020204" pitchFamily="34" charset="0"/>
            </a:endParaRPr>
          </a:p>
          <a:p>
            <a:pPr marL="342900" lvl="0" indent="-342900">
              <a:spcAft>
                <a:spcPts val="1465"/>
              </a:spcAft>
              <a:buFont typeface="+mj-lt"/>
              <a:buAutoNum type="arabicPeriod" startAt="6"/>
              <a:tabLst>
                <a:tab pos="139700" algn="l"/>
                <a:tab pos="457200" algn="l"/>
              </a:tabLst>
            </a:pPr>
            <a:r>
              <a:rPr lang="en-US" sz="2000" dirty="0" smtClean="0">
                <a:latin typeface="Arial" panose="020B0604020202020204" pitchFamily="34" charset="0"/>
                <a:ea typeface="MS Mincho" panose="02020609040205080304" pitchFamily="49" charset="-128"/>
                <a:cs typeface="Arial" panose="020B0604020202020204" pitchFamily="34" charset="0"/>
              </a:rPr>
              <a:t>Your </a:t>
            </a:r>
            <a:r>
              <a:rPr lang="en-US" sz="2000" dirty="0">
                <a:latin typeface="Arial" panose="020B0604020202020204" pitchFamily="34" charset="0"/>
                <a:ea typeface="MS Mincho" panose="02020609040205080304" pitchFamily="49" charset="-128"/>
                <a:cs typeface="Arial" panose="020B0604020202020204" pitchFamily="34" charset="0"/>
              </a:rPr>
              <a:t>free DNA nucleotides (3cm sections of straw with post it notes attached) have been activated by ATP and move towards their complementary base pairs</a:t>
            </a:r>
            <a:endParaRPr lang="en-GB" sz="2000" dirty="0">
              <a:latin typeface="Arial" panose="020B0604020202020204" pitchFamily="34" charset="0"/>
              <a:cs typeface="Arial" panose="020B0604020202020204" pitchFamily="34" charset="0"/>
            </a:endParaRPr>
          </a:p>
        </p:txBody>
      </p:sp>
      <p:sp>
        <p:nvSpPr>
          <p:cNvPr id="6" name="Rectangle 5"/>
          <p:cNvSpPr/>
          <p:nvPr/>
        </p:nvSpPr>
        <p:spPr>
          <a:xfrm>
            <a:off x="1807362" y="4719113"/>
            <a:ext cx="6850416" cy="1631216"/>
          </a:xfrm>
          <a:prstGeom prst="rect">
            <a:avLst/>
          </a:prstGeom>
        </p:spPr>
        <p:txBody>
          <a:bodyPr wrap="square">
            <a:spAutoFit/>
          </a:bodyPr>
          <a:lstStyle/>
          <a:p>
            <a:pPr marL="342900" lvl="0" indent="-342900">
              <a:spcAft>
                <a:spcPts val="1465"/>
              </a:spcAft>
              <a:buFont typeface="+mj-lt"/>
              <a:buAutoNum type="arabicPeriod" startAt="9"/>
              <a:tabLst>
                <a:tab pos="139700" algn="l"/>
                <a:tab pos="457200" algn="l"/>
              </a:tabLst>
            </a:pPr>
            <a:r>
              <a:rPr lang="en-US" sz="2000" dirty="0">
                <a:latin typeface="Arial" panose="020B0604020202020204" pitchFamily="34" charset="0"/>
                <a:ea typeface="MS Mincho" panose="02020609040205080304" pitchFamily="49" charset="-128"/>
                <a:cs typeface="Times New Roman" panose="02020603050405020304" pitchFamily="18" charset="0"/>
              </a:rPr>
              <a:t>One of your pair needs to act as </a:t>
            </a:r>
            <a:r>
              <a:rPr lang="en-US" sz="2000" b="1" dirty="0">
                <a:latin typeface="Arial" panose="020B0604020202020204" pitchFamily="34" charset="0"/>
                <a:ea typeface="MS Mincho" panose="02020609040205080304" pitchFamily="49" charset="-128"/>
                <a:cs typeface="Times New Roman" panose="02020603050405020304" pitchFamily="18" charset="0"/>
              </a:rPr>
              <a:t>DNA polymerase on the leading strand (3’ to 5’) by</a:t>
            </a:r>
            <a:r>
              <a:rPr lang="en-US" sz="2000" dirty="0">
                <a:latin typeface="Arial" panose="020B0604020202020204" pitchFamily="34" charset="0"/>
                <a:ea typeface="MS Mincho" panose="02020609040205080304" pitchFamily="49" charset="-128"/>
                <a:cs typeface="Times New Roman" panose="02020603050405020304" pitchFamily="18" charset="0"/>
              </a:rPr>
              <a:t> </a:t>
            </a:r>
            <a:r>
              <a:rPr lang="en-US" sz="2000" dirty="0" err="1">
                <a:latin typeface="Arial" panose="020B0604020202020204" pitchFamily="34" charset="0"/>
                <a:ea typeface="MS Mincho" panose="02020609040205080304" pitchFamily="49" charset="-128"/>
                <a:cs typeface="Times New Roman" panose="02020603050405020304" pitchFamily="18" charset="0"/>
              </a:rPr>
              <a:t>catalysing</a:t>
            </a:r>
            <a:r>
              <a:rPr lang="en-US" sz="2000" dirty="0">
                <a:latin typeface="Arial" panose="020B0604020202020204" pitchFamily="34" charset="0"/>
                <a:ea typeface="MS Mincho" panose="02020609040205080304" pitchFamily="49" charset="-128"/>
                <a:cs typeface="Times New Roman" panose="02020603050405020304" pitchFamily="18" charset="0"/>
              </a:rPr>
              <a:t> the formation of sugar-phosphate bonds (place paperclips between the straw sections), forming a new complementary strand of DNA continuously. </a:t>
            </a:r>
            <a:endParaRPr lang="en-GB" sz="16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76695860"/>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ustomShape 1"/>
          <p:cNvSpPr/>
          <p:nvPr/>
        </p:nvSpPr>
        <p:spPr>
          <a:xfrm>
            <a:off x="1702799" y="216360"/>
            <a:ext cx="7164109" cy="685604"/>
          </a:xfrm>
          <a:prstGeom prst="rect">
            <a:avLst/>
          </a:prstGeom>
          <a:solidFill>
            <a:schemeClr val="bg1"/>
          </a:solidFill>
          <a:ln w="57240">
            <a:solidFill>
              <a:srgbClr val="00B050"/>
            </a:solidFill>
            <a:round/>
          </a:ln>
          <a:effectLst>
            <a:outerShdw blurRad="107950" dist="126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GB" sz="3200" b="1" strike="noStrike" spc="-1" dirty="0" smtClean="0">
                <a:solidFill>
                  <a:srgbClr val="00B050"/>
                </a:solidFill>
                <a:latin typeface="Arial"/>
              </a:rPr>
              <a:t>Part B: Modelling DNA Replication</a:t>
            </a:r>
            <a:endParaRPr lang="en-GB" sz="3200" b="0" strike="noStrike" spc="-1" dirty="0">
              <a:latin typeface="Arial"/>
            </a:endParaRPr>
          </a:p>
        </p:txBody>
      </p:sp>
      <p:sp>
        <p:nvSpPr>
          <p:cNvPr id="5" name="Rectangle 4"/>
          <p:cNvSpPr/>
          <p:nvPr/>
        </p:nvSpPr>
        <p:spPr>
          <a:xfrm>
            <a:off x="159328" y="1497535"/>
            <a:ext cx="1543472" cy="3416320"/>
          </a:xfrm>
          <a:prstGeom prst="rect">
            <a:avLst/>
          </a:prstGeom>
          <a:ln>
            <a:solidFill>
              <a:srgbClr val="008241"/>
            </a:solidFill>
          </a:ln>
        </p:spPr>
        <p:txBody>
          <a:bodyPr wrap="square">
            <a:spAutoFit/>
          </a:bodyPr>
          <a:lstStyle/>
          <a:p>
            <a:r>
              <a:rPr lang="en-GB" dirty="0">
                <a:solidFill>
                  <a:srgbClr val="0070C0"/>
                </a:solidFill>
                <a:latin typeface="Arial"/>
                <a:cs typeface="Arial"/>
              </a:rPr>
              <a:t>1. What does the course look like?</a:t>
            </a:r>
          </a:p>
          <a:p>
            <a:endParaRPr lang="en-GB" dirty="0">
              <a:solidFill>
                <a:srgbClr val="008000"/>
              </a:solidFill>
              <a:latin typeface="Arial"/>
              <a:cs typeface="Arial"/>
            </a:endParaRPr>
          </a:p>
          <a:p>
            <a:r>
              <a:rPr lang="en-GB" dirty="0">
                <a:solidFill>
                  <a:srgbClr val="00B050"/>
                </a:solidFill>
                <a:latin typeface="Arial"/>
                <a:cs typeface="Arial"/>
              </a:rPr>
              <a:t>2. What can I do to prepare for September?</a:t>
            </a:r>
          </a:p>
          <a:p>
            <a:endParaRPr lang="en-GB" dirty="0">
              <a:solidFill>
                <a:srgbClr val="FF6600"/>
              </a:solidFill>
              <a:latin typeface="Arial"/>
              <a:cs typeface="Arial"/>
            </a:endParaRPr>
          </a:p>
          <a:p>
            <a:r>
              <a:rPr lang="en-GB" dirty="0">
                <a:solidFill>
                  <a:srgbClr val="FF6600"/>
                </a:solidFill>
                <a:latin typeface="Arial"/>
                <a:cs typeface="Arial"/>
              </a:rPr>
              <a:t>3. What is DNA replication?</a:t>
            </a:r>
          </a:p>
        </p:txBody>
      </p:sp>
      <p:sp>
        <p:nvSpPr>
          <p:cNvPr id="2" name="Rectangle 1"/>
          <p:cNvSpPr/>
          <p:nvPr/>
        </p:nvSpPr>
        <p:spPr>
          <a:xfrm>
            <a:off x="1994399" y="1156834"/>
            <a:ext cx="6580908" cy="2233945"/>
          </a:xfrm>
          <a:prstGeom prst="rect">
            <a:avLst/>
          </a:prstGeom>
        </p:spPr>
        <p:txBody>
          <a:bodyPr wrap="square">
            <a:spAutoFit/>
          </a:bodyPr>
          <a:lstStyle/>
          <a:p>
            <a:pPr marL="342900" lvl="0" indent="-342900">
              <a:lnSpc>
                <a:spcPts val="1900"/>
              </a:lnSpc>
              <a:spcAft>
                <a:spcPts val="1465"/>
              </a:spcAft>
              <a:buFont typeface="+mj-lt"/>
              <a:buAutoNum type="arabicPeriod" startAt="6"/>
              <a:tabLst>
                <a:tab pos="139700" algn="l"/>
                <a:tab pos="457200" algn="l"/>
              </a:tabLst>
            </a:pPr>
            <a:r>
              <a:rPr lang="en-US" dirty="0">
                <a:latin typeface="Arial" panose="020B0604020202020204" pitchFamily="34" charset="0"/>
                <a:ea typeface="MS Mincho" panose="02020609040205080304" pitchFamily="49" charset="-128"/>
                <a:cs typeface="Times New Roman" panose="02020603050405020304" pitchFamily="18" charset="0"/>
              </a:rPr>
              <a:t>One of your pair needs to act as </a:t>
            </a:r>
            <a:r>
              <a:rPr lang="en-US" b="1" dirty="0">
                <a:latin typeface="Arial" panose="020B0604020202020204" pitchFamily="34" charset="0"/>
                <a:ea typeface="MS Mincho" panose="02020609040205080304" pitchFamily="49" charset="-128"/>
                <a:cs typeface="Times New Roman" panose="02020603050405020304" pitchFamily="18" charset="0"/>
              </a:rPr>
              <a:t>DNA polymerase on the</a:t>
            </a:r>
            <a:r>
              <a:rPr lang="en-US" dirty="0">
                <a:latin typeface="Arial" panose="020B0604020202020204" pitchFamily="34" charset="0"/>
                <a:ea typeface="MS Mincho" panose="02020609040205080304" pitchFamily="49" charset="-128"/>
                <a:cs typeface="Times New Roman" panose="02020603050405020304" pitchFamily="18" charset="0"/>
              </a:rPr>
              <a:t> </a:t>
            </a:r>
            <a:r>
              <a:rPr lang="en-US" b="1" dirty="0">
                <a:latin typeface="Arial" panose="020B0604020202020204" pitchFamily="34" charset="0"/>
                <a:ea typeface="MS Mincho" panose="02020609040205080304" pitchFamily="49" charset="-128"/>
                <a:cs typeface="Times New Roman" panose="02020603050405020304" pitchFamily="18" charset="0"/>
              </a:rPr>
              <a:t>lagging strand (5’ to 3’)</a:t>
            </a:r>
            <a:r>
              <a:rPr lang="en-US" dirty="0">
                <a:latin typeface="Arial" panose="020B0604020202020204" pitchFamily="34" charset="0"/>
                <a:ea typeface="MS Mincho" panose="02020609040205080304" pitchFamily="49" charset="-128"/>
                <a:cs typeface="Times New Roman" panose="02020603050405020304" pitchFamily="18" charset="0"/>
              </a:rPr>
              <a:t>, DNA polymerase creates fragments of new DNA </a:t>
            </a:r>
            <a:r>
              <a:rPr lang="en-GB" dirty="0">
                <a:latin typeface="Arial" panose="020B0604020202020204" pitchFamily="34" charset="0"/>
                <a:ea typeface="MS Mincho" panose="02020609040205080304" pitchFamily="49" charset="-128"/>
                <a:cs typeface="Times New Roman" panose="02020603050405020304" pitchFamily="18" charset="0"/>
              </a:rPr>
              <a:t>and then act as </a:t>
            </a:r>
            <a:r>
              <a:rPr lang="en-US" b="1" dirty="0">
                <a:latin typeface="Arial" panose="020B0604020202020204" pitchFamily="34" charset="0"/>
                <a:ea typeface="MS Mincho" panose="02020609040205080304" pitchFamily="49" charset="-128"/>
                <a:cs typeface="Times New Roman" panose="02020603050405020304" pitchFamily="18" charset="0"/>
              </a:rPr>
              <a:t>DNA ligase </a:t>
            </a:r>
            <a:r>
              <a:rPr lang="en-US" dirty="0">
                <a:latin typeface="Arial" panose="020B0604020202020204" pitchFamily="34" charset="0"/>
                <a:ea typeface="MS Mincho" panose="02020609040205080304" pitchFamily="49" charset="-128"/>
                <a:cs typeface="Times New Roman" panose="02020603050405020304" pitchFamily="18" charset="0"/>
              </a:rPr>
              <a:t>joining the fragments together (place paperclips between the straw sections). </a:t>
            </a:r>
            <a:endParaRPr lang="en-GB" sz="1400" dirty="0">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nSpc>
                <a:spcPts val="1900"/>
              </a:lnSpc>
              <a:spcAft>
                <a:spcPts val="1465"/>
              </a:spcAft>
              <a:buFont typeface="+mj-lt"/>
              <a:buAutoNum type="arabicPeriod" startAt="6"/>
              <a:tabLst>
                <a:tab pos="139700" algn="l"/>
                <a:tab pos="457200" algn="l"/>
              </a:tabLst>
            </a:pPr>
            <a:r>
              <a:rPr lang="en-US" dirty="0">
                <a:latin typeface="Arial" panose="020B0604020202020204" pitchFamily="34" charset="0"/>
                <a:ea typeface="MS Mincho" panose="02020609040205080304" pitchFamily="49" charset="-128"/>
                <a:cs typeface="Times New Roman" panose="02020603050405020304" pitchFamily="18" charset="0"/>
              </a:rPr>
              <a:t>Label the process of DNA replication. Label the replication fork, the enzymes involved, the segments of original DNA, and the segments of new DNA.</a:t>
            </a:r>
            <a:r>
              <a:rPr lang="en-US" sz="1400" dirty="0">
                <a:latin typeface="Arial" panose="020B0604020202020204" pitchFamily="34" charset="0"/>
                <a:ea typeface="MS Mincho" panose="02020609040205080304" pitchFamily="49" charset="-128"/>
                <a:cs typeface="Times New Roman" panose="02020603050405020304" pitchFamily="18" charset="0"/>
              </a:rPr>
              <a:t> </a:t>
            </a:r>
            <a:endParaRPr lang="en-GB" sz="1400"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712362" y="3502049"/>
            <a:ext cx="3144982" cy="3355951"/>
          </a:xfrm>
          <a:prstGeom prst="rect">
            <a:avLst/>
          </a:prstGeom>
          <a:noFill/>
        </p:spPr>
      </p:pic>
    </p:spTree>
    <p:extLst>
      <p:ext uri="{BB962C8B-B14F-4D97-AF65-F5344CB8AC3E}">
        <p14:creationId xmlns:p14="http://schemas.microsoft.com/office/powerpoint/2010/main" val="204174753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ustomShape 1"/>
          <p:cNvSpPr/>
          <p:nvPr/>
        </p:nvSpPr>
        <p:spPr>
          <a:xfrm>
            <a:off x="1702799" y="216360"/>
            <a:ext cx="7164109" cy="685604"/>
          </a:xfrm>
          <a:prstGeom prst="rect">
            <a:avLst/>
          </a:prstGeom>
          <a:solidFill>
            <a:schemeClr val="bg1"/>
          </a:solidFill>
          <a:ln w="57240">
            <a:solidFill>
              <a:srgbClr val="00B050"/>
            </a:solidFill>
            <a:round/>
          </a:ln>
          <a:effectLst>
            <a:outerShdw blurRad="107950" dist="126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GB" sz="3200" b="1" strike="noStrike" spc="-1" dirty="0" smtClean="0">
                <a:solidFill>
                  <a:srgbClr val="00B050"/>
                </a:solidFill>
                <a:latin typeface="Arial"/>
              </a:rPr>
              <a:t>Keep in touch!</a:t>
            </a:r>
            <a:endParaRPr lang="en-GB" sz="3200" b="0" strike="noStrike" spc="-1" dirty="0">
              <a:latin typeface="Arial"/>
            </a:endParaRPr>
          </a:p>
        </p:txBody>
      </p:sp>
      <p:sp>
        <p:nvSpPr>
          <p:cNvPr id="5" name="Rectangle 4"/>
          <p:cNvSpPr/>
          <p:nvPr/>
        </p:nvSpPr>
        <p:spPr>
          <a:xfrm>
            <a:off x="159328" y="1497535"/>
            <a:ext cx="1543472" cy="3416320"/>
          </a:xfrm>
          <a:prstGeom prst="rect">
            <a:avLst/>
          </a:prstGeom>
          <a:ln>
            <a:solidFill>
              <a:srgbClr val="008241"/>
            </a:solidFill>
          </a:ln>
        </p:spPr>
        <p:txBody>
          <a:bodyPr wrap="square">
            <a:spAutoFit/>
          </a:bodyPr>
          <a:lstStyle/>
          <a:p>
            <a:r>
              <a:rPr lang="en-GB" dirty="0">
                <a:solidFill>
                  <a:srgbClr val="0070C0"/>
                </a:solidFill>
                <a:latin typeface="Arial"/>
                <a:cs typeface="Arial"/>
              </a:rPr>
              <a:t>1. What does the course look like?</a:t>
            </a:r>
          </a:p>
          <a:p>
            <a:endParaRPr lang="en-GB" dirty="0">
              <a:solidFill>
                <a:srgbClr val="008000"/>
              </a:solidFill>
              <a:latin typeface="Arial"/>
              <a:cs typeface="Arial"/>
            </a:endParaRPr>
          </a:p>
          <a:p>
            <a:r>
              <a:rPr lang="en-GB" dirty="0">
                <a:solidFill>
                  <a:srgbClr val="00B050"/>
                </a:solidFill>
                <a:latin typeface="Arial"/>
                <a:cs typeface="Arial"/>
              </a:rPr>
              <a:t>2. What can I do to prepare for September?</a:t>
            </a:r>
          </a:p>
          <a:p>
            <a:endParaRPr lang="en-GB" dirty="0">
              <a:solidFill>
                <a:srgbClr val="FF6600"/>
              </a:solidFill>
              <a:latin typeface="Arial"/>
              <a:cs typeface="Arial"/>
            </a:endParaRPr>
          </a:p>
          <a:p>
            <a:r>
              <a:rPr lang="en-GB" dirty="0">
                <a:solidFill>
                  <a:srgbClr val="FF6600"/>
                </a:solidFill>
                <a:latin typeface="Arial"/>
                <a:cs typeface="Arial"/>
              </a:rPr>
              <a:t>3. What is DNA replication?</a:t>
            </a:r>
          </a:p>
        </p:txBody>
      </p:sp>
      <p:sp>
        <p:nvSpPr>
          <p:cNvPr id="6" name="CustomShape 2"/>
          <p:cNvSpPr/>
          <p:nvPr/>
        </p:nvSpPr>
        <p:spPr>
          <a:xfrm>
            <a:off x="1813638" y="1040508"/>
            <a:ext cx="7232074" cy="42519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200" b="1" spc="-1" dirty="0" smtClean="0">
                <a:solidFill>
                  <a:srgbClr val="008040"/>
                </a:solidFill>
                <a:latin typeface="Arial"/>
              </a:rPr>
              <a:t>Send us a picture of your model or email us any questions you have about studying A-level biology.</a:t>
            </a:r>
          </a:p>
          <a:p>
            <a:pPr>
              <a:lnSpc>
                <a:spcPct val="100000"/>
              </a:lnSpc>
            </a:pPr>
            <a:endParaRPr lang="en-GB" sz="2200" b="1" spc="-1" dirty="0" smtClean="0">
              <a:solidFill>
                <a:srgbClr val="008040"/>
              </a:solidFill>
              <a:latin typeface="Arial"/>
            </a:endParaRPr>
          </a:p>
          <a:p>
            <a:pPr>
              <a:lnSpc>
                <a:spcPct val="100000"/>
              </a:lnSpc>
            </a:pPr>
            <a:endParaRPr lang="en-GB" sz="2200" b="1" spc="-1" dirty="0">
              <a:solidFill>
                <a:srgbClr val="008040"/>
              </a:solidFill>
              <a:latin typeface="Arial"/>
            </a:endParaRPr>
          </a:p>
          <a:p>
            <a:pPr>
              <a:lnSpc>
                <a:spcPct val="100000"/>
              </a:lnSpc>
            </a:pPr>
            <a:r>
              <a:rPr lang="en-GB" sz="2200" b="1" spc="-1" dirty="0" smtClean="0">
                <a:solidFill>
                  <a:srgbClr val="008040"/>
                </a:solidFill>
                <a:latin typeface="Arial"/>
              </a:rPr>
              <a:t>Miss Peach – </a:t>
            </a:r>
            <a:r>
              <a:rPr lang="en-GB" sz="2200" b="1" spc="-1" dirty="0" smtClean="0">
                <a:solidFill>
                  <a:srgbClr val="008040"/>
                </a:solidFill>
                <a:latin typeface="Arial"/>
                <a:hlinkClick r:id="rId2"/>
              </a:rPr>
              <a:t>apeach@nationalce-ac.org.uk</a:t>
            </a:r>
            <a:endParaRPr lang="en-GB" sz="2200" b="1" spc="-1" dirty="0" smtClean="0">
              <a:solidFill>
                <a:srgbClr val="008040"/>
              </a:solidFill>
              <a:latin typeface="Arial"/>
            </a:endParaRPr>
          </a:p>
          <a:p>
            <a:pPr>
              <a:lnSpc>
                <a:spcPct val="100000"/>
              </a:lnSpc>
            </a:pPr>
            <a:endParaRPr lang="en-GB" sz="2200" b="1" spc="-1" dirty="0">
              <a:solidFill>
                <a:srgbClr val="008040"/>
              </a:solidFill>
              <a:latin typeface="Arial"/>
            </a:endParaRPr>
          </a:p>
          <a:p>
            <a:pPr>
              <a:lnSpc>
                <a:spcPct val="100000"/>
              </a:lnSpc>
            </a:pPr>
            <a:r>
              <a:rPr lang="en-GB" sz="2200" b="1" spc="-1" dirty="0" smtClean="0">
                <a:solidFill>
                  <a:srgbClr val="008040"/>
                </a:solidFill>
                <a:latin typeface="Arial"/>
              </a:rPr>
              <a:t>Mrs Lord – </a:t>
            </a:r>
            <a:r>
              <a:rPr lang="en-GB" sz="2200" b="1" spc="-1" dirty="0" smtClean="0">
                <a:solidFill>
                  <a:srgbClr val="008040"/>
                </a:solidFill>
                <a:latin typeface="Arial"/>
                <a:hlinkClick r:id="rId3"/>
              </a:rPr>
              <a:t>tlord@Holgate-ac.org.uk</a:t>
            </a:r>
            <a:r>
              <a:rPr lang="en-GB" sz="2200" b="1" spc="-1" dirty="0" smtClean="0">
                <a:solidFill>
                  <a:srgbClr val="008040"/>
                </a:solidFill>
                <a:latin typeface="Arial"/>
              </a:rPr>
              <a:t> </a:t>
            </a:r>
          </a:p>
          <a:p>
            <a:pPr>
              <a:lnSpc>
                <a:spcPct val="100000"/>
              </a:lnSpc>
            </a:pPr>
            <a:endParaRPr lang="en-GB" sz="2200" b="1" spc="-1" dirty="0" smtClean="0">
              <a:solidFill>
                <a:srgbClr val="008040"/>
              </a:solidFill>
              <a:latin typeface="Arial"/>
            </a:endParaRPr>
          </a:p>
          <a:p>
            <a:pPr>
              <a:lnSpc>
                <a:spcPct val="100000"/>
              </a:lnSpc>
            </a:pPr>
            <a:endParaRPr lang="en-GB" sz="2200" b="1" spc="-1" dirty="0">
              <a:solidFill>
                <a:srgbClr val="008040"/>
              </a:solidFill>
              <a:latin typeface="Arial"/>
            </a:endParaRPr>
          </a:p>
          <a:p>
            <a:pPr>
              <a:lnSpc>
                <a:spcPct val="100000"/>
              </a:lnSpc>
            </a:pPr>
            <a:endParaRPr lang="en-GB" sz="2200" b="1" spc="-1" dirty="0" smtClean="0">
              <a:solidFill>
                <a:srgbClr val="008040"/>
              </a:solidFill>
              <a:latin typeface="Arial"/>
            </a:endParaRPr>
          </a:p>
          <a:p>
            <a:pPr>
              <a:lnSpc>
                <a:spcPct val="100000"/>
              </a:lnSpc>
            </a:pPr>
            <a:r>
              <a:rPr lang="en-GB" sz="2200" b="1" spc="-1" dirty="0" smtClean="0">
                <a:solidFill>
                  <a:srgbClr val="008040"/>
                </a:solidFill>
                <a:latin typeface="Arial"/>
              </a:rPr>
              <a:t>We look forward to seeing you in September!</a:t>
            </a:r>
          </a:p>
        </p:txBody>
      </p:sp>
    </p:spTree>
    <p:extLst>
      <p:ext uri="{BB962C8B-B14F-4D97-AF65-F5344CB8AC3E}">
        <p14:creationId xmlns:p14="http://schemas.microsoft.com/office/powerpoint/2010/main" val="305340386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4945" y="1337753"/>
            <a:ext cx="7029960" cy="2308324"/>
          </a:xfrm>
          <a:prstGeom prst="rect">
            <a:avLst/>
          </a:prstGeom>
        </p:spPr>
        <p:txBody>
          <a:bodyPr wrap="square">
            <a:spAutoFit/>
          </a:bodyPr>
          <a:lstStyle/>
          <a:p>
            <a:r>
              <a:rPr lang="en-GB" sz="2400" dirty="0" smtClean="0">
                <a:solidFill>
                  <a:srgbClr val="008241"/>
                </a:solidFill>
                <a:latin typeface="Arial"/>
                <a:cs typeface="Arial"/>
              </a:rPr>
              <a:t>The course is AQA Biology A-level (7402)</a:t>
            </a:r>
          </a:p>
          <a:p>
            <a:endParaRPr lang="en-GB" sz="2400" dirty="0">
              <a:solidFill>
                <a:srgbClr val="008241"/>
              </a:solidFill>
              <a:latin typeface="Arial"/>
              <a:cs typeface="Arial"/>
            </a:endParaRPr>
          </a:p>
          <a:p>
            <a:r>
              <a:rPr lang="en-GB" sz="2400" dirty="0" smtClean="0">
                <a:solidFill>
                  <a:srgbClr val="008241"/>
                </a:solidFill>
                <a:latin typeface="Arial"/>
                <a:cs typeface="Arial"/>
              </a:rPr>
              <a:t>Please download the specification to look through from here: </a:t>
            </a:r>
            <a:r>
              <a:rPr lang="en-GB" sz="2400" dirty="0">
                <a:hlinkClick r:id="rId2"/>
              </a:rPr>
              <a:t>https://www.aqa.org.uk/subjects/science/as-and-a-level/biology-7401-7402</a:t>
            </a:r>
            <a:endParaRPr lang="en-GB" sz="2400" dirty="0">
              <a:solidFill>
                <a:srgbClr val="008241"/>
              </a:solidFill>
              <a:latin typeface="Arial"/>
              <a:cs typeface="Arial"/>
            </a:endParaRPr>
          </a:p>
        </p:txBody>
      </p:sp>
      <p:sp>
        <p:nvSpPr>
          <p:cNvPr id="3" name="Rectangle 2"/>
          <p:cNvSpPr/>
          <p:nvPr/>
        </p:nvSpPr>
        <p:spPr>
          <a:xfrm>
            <a:off x="1925782" y="357451"/>
            <a:ext cx="6545702" cy="792088"/>
          </a:xfrm>
          <a:prstGeom prst="rect">
            <a:avLst/>
          </a:prstGeom>
          <a:solidFill>
            <a:schemeClr val="bg1"/>
          </a:solidFill>
          <a:ln w="57150" cmpd="sng">
            <a:solidFill>
              <a:srgbClr val="00B05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ln w="0"/>
                <a:solidFill>
                  <a:srgbClr val="00B050"/>
                </a:solidFill>
                <a:effectLst>
                  <a:outerShdw blurRad="38100" dist="19050" dir="2700000" algn="tl" rotWithShape="0">
                    <a:schemeClr val="dk1">
                      <a:alpha val="40000"/>
                    </a:schemeClr>
                  </a:outerShdw>
                </a:effectLst>
                <a:latin typeface="Arial"/>
                <a:cs typeface="Arial"/>
              </a:rPr>
              <a:t>What course will I be studying?</a:t>
            </a:r>
            <a:endParaRPr lang="en-GB" sz="3200" b="1" dirty="0">
              <a:ln w="0"/>
              <a:solidFill>
                <a:srgbClr val="00B050"/>
              </a:solidFill>
              <a:effectLst>
                <a:outerShdw blurRad="38100" dist="19050" dir="2700000" algn="tl" rotWithShape="0">
                  <a:schemeClr val="dk1">
                    <a:alpha val="40000"/>
                  </a:schemeClr>
                </a:outerShdw>
              </a:effectLst>
              <a:latin typeface="Arial"/>
              <a:cs typeface="Arial"/>
            </a:endParaRPr>
          </a:p>
        </p:txBody>
      </p:sp>
      <p:sp>
        <p:nvSpPr>
          <p:cNvPr id="4" name="Rectangle 3"/>
          <p:cNvSpPr/>
          <p:nvPr/>
        </p:nvSpPr>
        <p:spPr>
          <a:xfrm>
            <a:off x="159327" y="1497535"/>
            <a:ext cx="1537855" cy="3416320"/>
          </a:xfrm>
          <a:prstGeom prst="rect">
            <a:avLst/>
          </a:prstGeom>
          <a:ln>
            <a:solidFill>
              <a:srgbClr val="008241"/>
            </a:solidFill>
          </a:ln>
        </p:spPr>
        <p:txBody>
          <a:bodyPr wrap="square">
            <a:spAutoFit/>
          </a:bodyPr>
          <a:lstStyle/>
          <a:p>
            <a:r>
              <a:rPr lang="en-GB" dirty="0">
                <a:solidFill>
                  <a:srgbClr val="0070C0"/>
                </a:solidFill>
                <a:latin typeface="Arial"/>
                <a:cs typeface="Arial"/>
              </a:rPr>
              <a:t>1. What does the course look like?</a:t>
            </a:r>
          </a:p>
          <a:p>
            <a:endParaRPr lang="en-GB" dirty="0">
              <a:solidFill>
                <a:srgbClr val="008000"/>
              </a:solidFill>
              <a:latin typeface="Arial"/>
              <a:cs typeface="Arial"/>
            </a:endParaRPr>
          </a:p>
          <a:p>
            <a:r>
              <a:rPr lang="en-GB" dirty="0">
                <a:solidFill>
                  <a:srgbClr val="00B050"/>
                </a:solidFill>
                <a:latin typeface="Arial"/>
                <a:cs typeface="Arial"/>
              </a:rPr>
              <a:t>2. What can I do to prepare for September?</a:t>
            </a:r>
          </a:p>
          <a:p>
            <a:endParaRPr lang="en-GB" dirty="0">
              <a:solidFill>
                <a:srgbClr val="FF6600"/>
              </a:solidFill>
              <a:latin typeface="Arial"/>
              <a:cs typeface="Arial"/>
            </a:endParaRPr>
          </a:p>
          <a:p>
            <a:r>
              <a:rPr lang="en-GB" dirty="0">
                <a:solidFill>
                  <a:srgbClr val="FF6600"/>
                </a:solidFill>
                <a:latin typeface="Arial"/>
                <a:cs typeface="Arial"/>
              </a:rPr>
              <a:t>3. What is DNA replication?</a:t>
            </a:r>
          </a:p>
        </p:txBody>
      </p:sp>
      <p:pic>
        <p:nvPicPr>
          <p:cNvPr id="5" name="Picture 4"/>
          <p:cNvPicPr>
            <a:picLocks noChangeAspect="1"/>
          </p:cNvPicPr>
          <p:nvPr/>
        </p:nvPicPr>
        <p:blipFill>
          <a:blip r:embed="rId3"/>
          <a:stretch>
            <a:fillRect/>
          </a:stretch>
        </p:blipFill>
        <p:spPr>
          <a:xfrm>
            <a:off x="1830464" y="3792726"/>
            <a:ext cx="7068849" cy="3023709"/>
          </a:xfrm>
          <a:prstGeom prst="rect">
            <a:avLst/>
          </a:prstGeom>
        </p:spPr>
      </p:pic>
    </p:spTree>
    <p:extLst>
      <p:ext uri="{BB962C8B-B14F-4D97-AF65-F5344CB8AC3E}">
        <p14:creationId xmlns:p14="http://schemas.microsoft.com/office/powerpoint/2010/main" val="3077438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1"/>
          <p:cNvSpPr/>
          <p:nvPr/>
        </p:nvSpPr>
        <p:spPr>
          <a:xfrm>
            <a:off x="1256307" y="216360"/>
            <a:ext cx="6919745" cy="791640"/>
          </a:xfrm>
          <a:prstGeom prst="rect">
            <a:avLst/>
          </a:prstGeom>
          <a:solidFill>
            <a:schemeClr val="bg1"/>
          </a:solidFill>
          <a:ln w="57240">
            <a:solidFill>
              <a:srgbClr val="00B050"/>
            </a:solidFill>
            <a:round/>
          </a:ln>
          <a:effectLst>
            <a:outerShdw blurRad="107950" dist="126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GB" sz="3600" b="1" strike="noStrike" spc="-1" dirty="0" smtClean="0">
                <a:solidFill>
                  <a:srgbClr val="00B050"/>
                </a:solidFill>
                <a:latin typeface="Arial"/>
              </a:rPr>
              <a:t>What will I study in biology?</a:t>
            </a:r>
            <a:endParaRPr lang="en-GB" sz="3600" b="0" strike="noStrike" spc="-1" dirty="0">
              <a:latin typeface="Arial"/>
            </a:endParaRPr>
          </a:p>
        </p:txBody>
      </p:sp>
      <p:sp>
        <p:nvSpPr>
          <p:cNvPr id="45" name="CustomShape 2"/>
          <p:cNvSpPr/>
          <p:nvPr/>
        </p:nvSpPr>
        <p:spPr>
          <a:xfrm>
            <a:off x="1911926" y="1224000"/>
            <a:ext cx="7232074" cy="5211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400" b="1" u="sng" strike="noStrike" spc="-1" dirty="0">
                <a:solidFill>
                  <a:srgbClr val="008040"/>
                </a:solidFill>
                <a:uFillTx/>
                <a:latin typeface="Arial"/>
              </a:rPr>
              <a:t>As-level content (year 12)</a:t>
            </a:r>
            <a:endParaRPr lang="en-GB" sz="2400" b="0" strike="noStrike" spc="-1" dirty="0">
              <a:latin typeface="Arial"/>
            </a:endParaRPr>
          </a:p>
          <a:p>
            <a:pPr>
              <a:lnSpc>
                <a:spcPct val="100000"/>
              </a:lnSpc>
            </a:pPr>
            <a:r>
              <a:rPr lang="en-GB" sz="2400" b="0" strike="noStrike" spc="-1" dirty="0">
                <a:solidFill>
                  <a:srgbClr val="008040"/>
                </a:solidFill>
                <a:latin typeface="Arial"/>
              </a:rPr>
              <a:t>1. Biological molecules</a:t>
            </a:r>
            <a:endParaRPr lang="en-GB" sz="2400" b="0" strike="noStrike" spc="-1" dirty="0">
              <a:latin typeface="Arial"/>
            </a:endParaRPr>
          </a:p>
          <a:p>
            <a:pPr>
              <a:lnSpc>
                <a:spcPct val="100000"/>
              </a:lnSpc>
            </a:pPr>
            <a:r>
              <a:rPr lang="en-GB" sz="2400" b="0" strike="noStrike" spc="-1" dirty="0">
                <a:solidFill>
                  <a:srgbClr val="008040"/>
                </a:solidFill>
                <a:latin typeface="Arial"/>
              </a:rPr>
              <a:t>2. Cells</a:t>
            </a:r>
            <a:endParaRPr lang="en-GB" sz="2400" b="0" strike="noStrike" spc="-1" dirty="0">
              <a:latin typeface="Arial"/>
            </a:endParaRPr>
          </a:p>
          <a:p>
            <a:pPr>
              <a:lnSpc>
                <a:spcPct val="100000"/>
              </a:lnSpc>
            </a:pPr>
            <a:r>
              <a:rPr lang="en-GB" sz="2400" b="0" strike="noStrike" spc="-1" dirty="0">
                <a:solidFill>
                  <a:srgbClr val="008040"/>
                </a:solidFill>
                <a:latin typeface="Arial"/>
              </a:rPr>
              <a:t>3. Organisms exchange substances with their environment </a:t>
            </a:r>
            <a:endParaRPr lang="en-GB" sz="2400" b="0" strike="noStrike" spc="-1" dirty="0">
              <a:latin typeface="Arial"/>
            </a:endParaRPr>
          </a:p>
          <a:p>
            <a:pPr>
              <a:lnSpc>
                <a:spcPct val="100000"/>
              </a:lnSpc>
            </a:pPr>
            <a:r>
              <a:rPr lang="en-GB" sz="2400" b="0" strike="noStrike" spc="-1" dirty="0">
                <a:solidFill>
                  <a:srgbClr val="008040"/>
                </a:solidFill>
                <a:latin typeface="Arial"/>
              </a:rPr>
              <a:t>4.  </a:t>
            </a:r>
            <a:r>
              <a:rPr lang="en-GB" sz="2400" b="0" strike="noStrike" spc="-1" dirty="0">
                <a:solidFill>
                  <a:srgbClr val="008241"/>
                </a:solidFill>
                <a:latin typeface="Arial"/>
              </a:rPr>
              <a:t>Genetic</a:t>
            </a:r>
            <a:r>
              <a:rPr lang="en-GB" sz="2400" b="0" strike="noStrike" spc="-1" dirty="0">
                <a:solidFill>
                  <a:srgbClr val="008040"/>
                </a:solidFill>
                <a:latin typeface="Arial"/>
              </a:rPr>
              <a:t> information, variation and relationships between organisms</a:t>
            </a:r>
            <a:endParaRPr lang="en-GB" sz="2400" b="0" strike="noStrike" spc="-1" dirty="0">
              <a:latin typeface="Arial"/>
            </a:endParaRPr>
          </a:p>
          <a:p>
            <a:pPr>
              <a:lnSpc>
                <a:spcPct val="100000"/>
              </a:lnSpc>
            </a:pPr>
            <a:r>
              <a:rPr lang="en-GB" sz="2400" b="0" strike="noStrike" spc="-1" dirty="0">
                <a:solidFill>
                  <a:srgbClr val="008040"/>
                </a:solidFill>
                <a:latin typeface="Arial"/>
              </a:rPr>
              <a:t> </a:t>
            </a:r>
            <a:endParaRPr lang="en-GB" sz="2400" b="0" strike="noStrike" spc="-1" dirty="0">
              <a:latin typeface="Arial"/>
            </a:endParaRPr>
          </a:p>
          <a:p>
            <a:pPr>
              <a:lnSpc>
                <a:spcPct val="100000"/>
              </a:lnSpc>
            </a:pPr>
            <a:r>
              <a:rPr lang="en-GB" sz="2400" b="1" u="sng" strike="noStrike" spc="-1" dirty="0">
                <a:solidFill>
                  <a:srgbClr val="008040"/>
                </a:solidFill>
                <a:uFillTx/>
                <a:latin typeface="Arial"/>
              </a:rPr>
              <a:t>A-level content (year 13)</a:t>
            </a:r>
            <a:endParaRPr lang="en-GB" sz="2400" b="0" strike="noStrike" spc="-1" dirty="0">
              <a:latin typeface="Arial"/>
            </a:endParaRPr>
          </a:p>
          <a:p>
            <a:pPr>
              <a:lnSpc>
                <a:spcPct val="100000"/>
              </a:lnSpc>
            </a:pPr>
            <a:r>
              <a:rPr lang="en-GB" sz="2400" b="0" strike="noStrike" spc="-1" dirty="0" smtClean="0">
                <a:solidFill>
                  <a:srgbClr val="008040"/>
                </a:solidFill>
                <a:latin typeface="Arial"/>
              </a:rPr>
              <a:t>5. </a:t>
            </a:r>
            <a:r>
              <a:rPr lang="en-GB" sz="2400" b="0" strike="noStrike" spc="-1" dirty="0">
                <a:solidFill>
                  <a:srgbClr val="008040"/>
                </a:solidFill>
                <a:latin typeface="Arial"/>
              </a:rPr>
              <a:t>Energy transfers in and between organisms  </a:t>
            </a:r>
            <a:endParaRPr lang="en-GB" sz="2400" b="0" strike="noStrike" spc="-1" dirty="0">
              <a:latin typeface="Arial"/>
            </a:endParaRPr>
          </a:p>
          <a:p>
            <a:pPr>
              <a:lnSpc>
                <a:spcPct val="100000"/>
              </a:lnSpc>
            </a:pPr>
            <a:r>
              <a:rPr lang="en-GB" sz="2400" b="0" strike="noStrike" spc="-1" dirty="0" smtClean="0">
                <a:solidFill>
                  <a:srgbClr val="008040"/>
                </a:solidFill>
                <a:latin typeface="Arial"/>
              </a:rPr>
              <a:t>6. </a:t>
            </a:r>
            <a:r>
              <a:rPr lang="en-GB" sz="2400" b="0" strike="noStrike" spc="-1" dirty="0">
                <a:solidFill>
                  <a:srgbClr val="008040"/>
                </a:solidFill>
                <a:latin typeface="Arial"/>
              </a:rPr>
              <a:t>Organisms respond to changes in their internal and external environments</a:t>
            </a:r>
            <a:endParaRPr lang="en-GB" sz="2400" b="0" strike="noStrike" spc="-1" dirty="0">
              <a:latin typeface="Arial"/>
            </a:endParaRPr>
          </a:p>
          <a:p>
            <a:pPr>
              <a:lnSpc>
                <a:spcPct val="100000"/>
              </a:lnSpc>
            </a:pPr>
            <a:r>
              <a:rPr lang="en-GB" sz="2400" b="0" strike="noStrike" spc="-1" dirty="0" smtClean="0">
                <a:solidFill>
                  <a:srgbClr val="008040"/>
                </a:solidFill>
                <a:latin typeface="Arial"/>
              </a:rPr>
              <a:t>7. </a:t>
            </a:r>
            <a:r>
              <a:rPr lang="en-GB" sz="2400" b="0" strike="noStrike" spc="-1" dirty="0">
                <a:solidFill>
                  <a:srgbClr val="008040"/>
                </a:solidFill>
                <a:latin typeface="Arial"/>
              </a:rPr>
              <a:t>Genetics, populations, evolution and ecosystems </a:t>
            </a:r>
            <a:endParaRPr lang="en-GB" sz="2400" b="0" strike="noStrike" spc="-1" dirty="0">
              <a:latin typeface="Arial"/>
            </a:endParaRPr>
          </a:p>
          <a:p>
            <a:pPr>
              <a:lnSpc>
                <a:spcPct val="100000"/>
              </a:lnSpc>
            </a:pPr>
            <a:r>
              <a:rPr lang="en-GB" sz="2400" b="0" strike="noStrike" spc="-1" dirty="0" smtClean="0">
                <a:solidFill>
                  <a:srgbClr val="008040"/>
                </a:solidFill>
                <a:latin typeface="Arial"/>
              </a:rPr>
              <a:t>8. </a:t>
            </a:r>
            <a:r>
              <a:rPr lang="en-GB" sz="2400" b="0" strike="noStrike" spc="-1" dirty="0">
                <a:solidFill>
                  <a:srgbClr val="008040"/>
                </a:solidFill>
                <a:latin typeface="Arial"/>
              </a:rPr>
              <a:t>The control of gene expression </a:t>
            </a:r>
            <a:endParaRPr lang="en-GB" sz="2400" b="0" strike="noStrike" spc="-1" dirty="0">
              <a:latin typeface="Arial"/>
            </a:endParaRPr>
          </a:p>
          <a:p>
            <a:pPr>
              <a:lnSpc>
                <a:spcPct val="100000"/>
              </a:lnSpc>
            </a:pPr>
            <a:endParaRPr lang="en-GB" sz="2400" b="0" strike="noStrike" spc="-1" dirty="0">
              <a:latin typeface="Arial"/>
            </a:endParaRPr>
          </a:p>
        </p:txBody>
      </p:sp>
      <p:sp>
        <p:nvSpPr>
          <p:cNvPr id="4" name="Rectangle 3"/>
          <p:cNvSpPr/>
          <p:nvPr/>
        </p:nvSpPr>
        <p:spPr>
          <a:xfrm>
            <a:off x="159327" y="1497535"/>
            <a:ext cx="1537855" cy="3416320"/>
          </a:xfrm>
          <a:prstGeom prst="rect">
            <a:avLst/>
          </a:prstGeom>
          <a:ln>
            <a:solidFill>
              <a:srgbClr val="008241"/>
            </a:solidFill>
          </a:ln>
        </p:spPr>
        <p:txBody>
          <a:bodyPr wrap="square">
            <a:spAutoFit/>
          </a:bodyPr>
          <a:lstStyle/>
          <a:p>
            <a:r>
              <a:rPr lang="en-GB" dirty="0">
                <a:solidFill>
                  <a:srgbClr val="0070C0"/>
                </a:solidFill>
                <a:latin typeface="Arial"/>
                <a:cs typeface="Arial"/>
              </a:rPr>
              <a:t>1. What does the course look like?</a:t>
            </a:r>
          </a:p>
          <a:p>
            <a:endParaRPr lang="en-GB" dirty="0">
              <a:solidFill>
                <a:srgbClr val="008000"/>
              </a:solidFill>
              <a:latin typeface="Arial"/>
              <a:cs typeface="Arial"/>
            </a:endParaRPr>
          </a:p>
          <a:p>
            <a:r>
              <a:rPr lang="en-GB" dirty="0">
                <a:solidFill>
                  <a:srgbClr val="00B050"/>
                </a:solidFill>
                <a:latin typeface="Arial"/>
                <a:cs typeface="Arial"/>
              </a:rPr>
              <a:t>2. What can I do to prepare for September?</a:t>
            </a:r>
          </a:p>
          <a:p>
            <a:endParaRPr lang="en-GB" dirty="0">
              <a:solidFill>
                <a:srgbClr val="FF6600"/>
              </a:solidFill>
              <a:latin typeface="Arial"/>
              <a:cs typeface="Arial"/>
            </a:endParaRPr>
          </a:p>
          <a:p>
            <a:r>
              <a:rPr lang="en-GB" dirty="0">
                <a:solidFill>
                  <a:srgbClr val="FF6600"/>
                </a:solidFill>
                <a:latin typeface="Arial"/>
                <a:cs typeface="Arial"/>
              </a:rPr>
              <a:t>3. What is DNA replication?</a:t>
            </a:r>
          </a:p>
        </p:txBody>
      </p:sp>
    </p:spTree>
    <p:extLst>
      <p:ext uri="{BB962C8B-B14F-4D97-AF65-F5344CB8AC3E}">
        <p14:creationId xmlns:p14="http://schemas.microsoft.com/office/powerpoint/2010/main" val="1424451027"/>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p:nvPr/>
        </p:nvPicPr>
        <p:blipFill rotWithShape="1">
          <a:blip r:embed="rId2"/>
          <a:srcRect t="19565"/>
          <a:stretch/>
        </p:blipFill>
        <p:spPr>
          <a:xfrm>
            <a:off x="1770436" y="3297382"/>
            <a:ext cx="7373564" cy="3560618"/>
          </a:xfrm>
          <a:prstGeom prst="rect">
            <a:avLst/>
          </a:prstGeom>
          <a:ln>
            <a:noFill/>
          </a:ln>
        </p:spPr>
      </p:pic>
      <p:sp>
        <p:nvSpPr>
          <p:cNvPr id="47" name="CustomShape 1"/>
          <p:cNvSpPr/>
          <p:nvPr/>
        </p:nvSpPr>
        <p:spPr>
          <a:xfrm>
            <a:off x="1702800" y="216360"/>
            <a:ext cx="6145200" cy="791640"/>
          </a:xfrm>
          <a:prstGeom prst="rect">
            <a:avLst/>
          </a:prstGeom>
          <a:solidFill>
            <a:schemeClr val="bg1"/>
          </a:solidFill>
          <a:ln w="57240">
            <a:solidFill>
              <a:srgbClr val="00B050"/>
            </a:solidFill>
            <a:round/>
          </a:ln>
          <a:effectLst>
            <a:outerShdw blurRad="107950" dist="126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GB" sz="3600" b="1" strike="noStrike" spc="-1">
                <a:solidFill>
                  <a:srgbClr val="00B050"/>
                </a:solidFill>
                <a:latin typeface="Arial"/>
              </a:rPr>
              <a:t>As-level exam</a:t>
            </a:r>
            <a:endParaRPr lang="en-GB" sz="3600" b="0" strike="noStrike" spc="-1">
              <a:latin typeface="Arial"/>
            </a:endParaRPr>
          </a:p>
        </p:txBody>
      </p:sp>
      <p:sp>
        <p:nvSpPr>
          <p:cNvPr id="4" name="CustomShape 2"/>
          <p:cNvSpPr/>
          <p:nvPr/>
        </p:nvSpPr>
        <p:spPr>
          <a:xfrm>
            <a:off x="1911926" y="1054364"/>
            <a:ext cx="7232074" cy="5211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400" b="1" strike="noStrike" spc="-1" dirty="0" smtClean="0">
                <a:solidFill>
                  <a:srgbClr val="008040"/>
                </a:solidFill>
                <a:uFillTx/>
                <a:latin typeface="Arial"/>
              </a:rPr>
              <a:t>The As-level papers are normally in May. </a:t>
            </a:r>
          </a:p>
          <a:p>
            <a:pPr>
              <a:lnSpc>
                <a:spcPct val="100000"/>
              </a:lnSpc>
            </a:pPr>
            <a:endParaRPr lang="en-GB" sz="2400" b="1" spc="-1" dirty="0">
              <a:solidFill>
                <a:srgbClr val="008040"/>
              </a:solidFill>
              <a:latin typeface="Arial"/>
            </a:endParaRPr>
          </a:p>
          <a:p>
            <a:pPr>
              <a:lnSpc>
                <a:spcPct val="100000"/>
              </a:lnSpc>
            </a:pPr>
            <a:r>
              <a:rPr lang="en-GB" sz="2400" b="1" strike="noStrike" spc="-1" dirty="0" smtClean="0">
                <a:solidFill>
                  <a:srgbClr val="008040"/>
                </a:solidFill>
                <a:latin typeface="Arial"/>
              </a:rPr>
              <a:t>There are two papers with mixed content on each paper from the first year of the course.</a:t>
            </a:r>
          </a:p>
          <a:p>
            <a:pPr>
              <a:lnSpc>
                <a:spcPct val="100000"/>
              </a:lnSpc>
            </a:pPr>
            <a:endParaRPr lang="en-GB" sz="2400" b="1" spc="-1" dirty="0">
              <a:solidFill>
                <a:srgbClr val="008040"/>
              </a:solidFill>
              <a:latin typeface="Arial"/>
            </a:endParaRPr>
          </a:p>
          <a:p>
            <a:pPr>
              <a:lnSpc>
                <a:spcPct val="100000"/>
              </a:lnSpc>
            </a:pPr>
            <a:r>
              <a:rPr lang="en-GB" sz="2400" b="1" strike="noStrike" spc="-1" dirty="0" smtClean="0">
                <a:solidFill>
                  <a:srgbClr val="008040"/>
                </a:solidFill>
                <a:latin typeface="Arial"/>
              </a:rPr>
              <a:t>Each paper is worth 50% of the assessment.</a:t>
            </a:r>
          </a:p>
          <a:p>
            <a:pPr>
              <a:lnSpc>
                <a:spcPct val="100000"/>
              </a:lnSpc>
            </a:pPr>
            <a:endParaRPr lang="en-GB" sz="2400" b="1" spc="-1" dirty="0">
              <a:solidFill>
                <a:srgbClr val="008040"/>
              </a:solidFill>
              <a:latin typeface="Arial"/>
            </a:endParaRPr>
          </a:p>
          <a:p>
            <a:pPr>
              <a:lnSpc>
                <a:spcPct val="100000"/>
              </a:lnSpc>
            </a:pPr>
            <a:endParaRPr lang="en-GB" sz="2400" b="0" strike="noStrike" spc="-1" dirty="0">
              <a:latin typeface="Arial"/>
            </a:endParaRPr>
          </a:p>
          <a:p>
            <a:pPr>
              <a:lnSpc>
                <a:spcPct val="100000"/>
              </a:lnSpc>
            </a:pPr>
            <a:endParaRPr lang="en-GB" sz="2400" b="0" strike="noStrike" spc="-1" dirty="0">
              <a:latin typeface="Arial"/>
            </a:endParaRPr>
          </a:p>
        </p:txBody>
      </p:sp>
      <p:sp>
        <p:nvSpPr>
          <p:cNvPr id="5" name="Rectangle 4"/>
          <p:cNvSpPr/>
          <p:nvPr/>
        </p:nvSpPr>
        <p:spPr>
          <a:xfrm>
            <a:off x="159328" y="1497535"/>
            <a:ext cx="1543472" cy="3416320"/>
          </a:xfrm>
          <a:prstGeom prst="rect">
            <a:avLst/>
          </a:prstGeom>
          <a:ln>
            <a:solidFill>
              <a:srgbClr val="008241"/>
            </a:solidFill>
          </a:ln>
        </p:spPr>
        <p:txBody>
          <a:bodyPr wrap="square">
            <a:spAutoFit/>
          </a:bodyPr>
          <a:lstStyle/>
          <a:p>
            <a:r>
              <a:rPr lang="en-GB" dirty="0">
                <a:solidFill>
                  <a:srgbClr val="0070C0"/>
                </a:solidFill>
                <a:latin typeface="Arial"/>
                <a:cs typeface="Arial"/>
              </a:rPr>
              <a:t>1. What does the course look like?</a:t>
            </a:r>
          </a:p>
          <a:p>
            <a:endParaRPr lang="en-GB" dirty="0">
              <a:solidFill>
                <a:srgbClr val="008000"/>
              </a:solidFill>
              <a:latin typeface="Arial"/>
              <a:cs typeface="Arial"/>
            </a:endParaRPr>
          </a:p>
          <a:p>
            <a:r>
              <a:rPr lang="en-GB" dirty="0">
                <a:solidFill>
                  <a:srgbClr val="00B050"/>
                </a:solidFill>
                <a:latin typeface="Arial"/>
                <a:cs typeface="Arial"/>
              </a:rPr>
              <a:t>2. What can I do to prepare for September?</a:t>
            </a:r>
          </a:p>
          <a:p>
            <a:endParaRPr lang="en-GB" dirty="0">
              <a:solidFill>
                <a:srgbClr val="FF6600"/>
              </a:solidFill>
              <a:latin typeface="Arial"/>
              <a:cs typeface="Arial"/>
            </a:endParaRPr>
          </a:p>
          <a:p>
            <a:r>
              <a:rPr lang="en-GB" dirty="0">
                <a:solidFill>
                  <a:srgbClr val="FF6600"/>
                </a:solidFill>
                <a:latin typeface="Arial"/>
                <a:cs typeface="Arial"/>
              </a:rPr>
              <a:t>3. What is DNA replication?</a:t>
            </a:r>
          </a:p>
        </p:txBody>
      </p:sp>
    </p:spTree>
    <p:extLst>
      <p:ext uri="{BB962C8B-B14F-4D97-AF65-F5344CB8AC3E}">
        <p14:creationId xmlns:p14="http://schemas.microsoft.com/office/powerpoint/2010/main" val="3394519294"/>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ustomShape 1"/>
          <p:cNvSpPr/>
          <p:nvPr/>
        </p:nvSpPr>
        <p:spPr>
          <a:xfrm>
            <a:off x="1702800" y="216360"/>
            <a:ext cx="6145200" cy="545640"/>
          </a:xfrm>
          <a:prstGeom prst="rect">
            <a:avLst/>
          </a:prstGeom>
          <a:solidFill>
            <a:schemeClr val="bg1"/>
          </a:solidFill>
          <a:ln w="57240">
            <a:solidFill>
              <a:srgbClr val="00B050"/>
            </a:solidFill>
            <a:round/>
          </a:ln>
          <a:effectLst>
            <a:outerShdw blurRad="107950" dist="126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GB" sz="3200" b="1" strike="noStrike" spc="-1" dirty="0" smtClean="0">
                <a:solidFill>
                  <a:srgbClr val="00B050"/>
                </a:solidFill>
                <a:latin typeface="Arial"/>
              </a:rPr>
              <a:t>A-level </a:t>
            </a:r>
            <a:r>
              <a:rPr lang="en-GB" sz="3200" b="1" strike="noStrike" spc="-1" dirty="0">
                <a:solidFill>
                  <a:srgbClr val="00B050"/>
                </a:solidFill>
                <a:latin typeface="Arial"/>
              </a:rPr>
              <a:t>exam</a:t>
            </a:r>
            <a:endParaRPr lang="en-GB" sz="3200" b="0" strike="noStrike" spc="-1" dirty="0">
              <a:latin typeface="Arial"/>
            </a:endParaRPr>
          </a:p>
        </p:txBody>
      </p:sp>
      <p:sp>
        <p:nvSpPr>
          <p:cNvPr id="4" name="CustomShape 2"/>
          <p:cNvSpPr/>
          <p:nvPr/>
        </p:nvSpPr>
        <p:spPr>
          <a:xfrm>
            <a:off x="1813638" y="901964"/>
            <a:ext cx="7232074" cy="5211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Aft>
                <a:spcPts val="1200"/>
              </a:spcAft>
            </a:pPr>
            <a:r>
              <a:rPr lang="en-GB" sz="2000" b="1" strike="noStrike" spc="-1" dirty="0" smtClean="0">
                <a:solidFill>
                  <a:srgbClr val="008040"/>
                </a:solidFill>
                <a:uFillTx/>
                <a:latin typeface="Arial"/>
              </a:rPr>
              <a:t>The A-level papers are normally in June/July. </a:t>
            </a:r>
          </a:p>
          <a:p>
            <a:pPr>
              <a:lnSpc>
                <a:spcPct val="100000"/>
              </a:lnSpc>
              <a:spcAft>
                <a:spcPts val="1200"/>
              </a:spcAft>
            </a:pPr>
            <a:r>
              <a:rPr lang="en-GB" sz="2000" b="1" strike="noStrike" spc="-1" dirty="0" smtClean="0">
                <a:solidFill>
                  <a:srgbClr val="008040"/>
                </a:solidFill>
                <a:latin typeface="Arial"/>
              </a:rPr>
              <a:t>There are three papers with yr12 content on paper 1, yr13 content on paper 2. Paper 3 combines all the topics and tends to be more practical and maths questions.</a:t>
            </a:r>
          </a:p>
          <a:p>
            <a:pPr>
              <a:lnSpc>
                <a:spcPct val="100000"/>
              </a:lnSpc>
              <a:spcAft>
                <a:spcPts val="1200"/>
              </a:spcAft>
            </a:pPr>
            <a:r>
              <a:rPr lang="en-GB" sz="2000" b="1" strike="noStrike" spc="-1" dirty="0" smtClean="0">
                <a:solidFill>
                  <a:srgbClr val="008040"/>
                </a:solidFill>
                <a:latin typeface="Arial"/>
              </a:rPr>
              <a:t>Paper 3 also has a 25 mark essay which encompasses a common theme from the entire course. </a:t>
            </a:r>
            <a:r>
              <a:rPr lang="en-GB" sz="2000" b="1" strike="noStrike" spc="-1" dirty="0" err="1" smtClean="0">
                <a:solidFill>
                  <a:srgbClr val="008040"/>
                </a:solidFill>
                <a:latin typeface="Arial"/>
              </a:rPr>
              <a:t>Eg</a:t>
            </a:r>
            <a:r>
              <a:rPr lang="en-GB" sz="2000" b="1" strike="noStrike" spc="-1" dirty="0" smtClean="0">
                <a:solidFill>
                  <a:srgbClr val="008040"/>
                </a:solidFill>
                <a:latin typeface="Arial"/>
              </a:rPr>
              <a:t>. The importance of water </a:t>
            </a:r>
          </a:p>
          <a:p>
            <a:pPr>
              <a:lnSpc>
                <a:spcPct val="100000"/>
              </a:lnSpc>
              <a:spcAft>
                <a:spcPts val="1200"/>
              </a:spcAft>
            </a:pPr>
            <a:endParaRPr lang="en-GB" sz="2000" b="1" spc="-1" dirty="0">
              <a:solidFill>
                <a:srgbClr val="008040"/>
              </a:solidFill>
              <a:latin typeface="Arial"/>
            </a:endParaRPr>
          </a:p>
          <a:p>
            <a:pPr>
              <a:lnSpc>
                <a:spcPct val="100000"/>
              </a:lnSpc>
              <a:spcAft>
                <a:spcPts val="1200"/>
              </a:spcAft>
            </a:pPr>
            <a:endParaRPr lang="en-GB" sz="2000" b="0" strike="noStrike" spc="-1" dirty="0">
              <a:latin typeface="Arial"/>
            </a:endParaRPr>
          </a:p>
          <a:p>
            <a:pPr>
              <a:lnSpc>
                <a:spcPct val="100000"/>
              </a:lnSpc>
              <a:spcAft>
                <a:spcPts val="1200"/>
              </a:spcAft>
            </a:pPr>
            <a:endParaRPr lang="en-GB" sz="2000" b="0" strike="noStrike" spc="-1" dirty="0">
              <a:latin typeface="Arial"/>
            </a:endParaRPr>
          </a:p>
        </p:txBody>
      </p:sp>
      <p:sp>
        <p:nvSpPr>
          <p:cNvPr id="5" name="Rectangle 4"/>
          <p:cNvSpPr/>
          <p:nvPr/>
        </p:nvSpPr>
        <p:spPr>
          <a:xfrm>
            <a:off x="159328" y="1497535"/>
            <a:ext cx="1543472" cy="3416320"/>
          </a:xfrm>
          <a:prstGeom prst="rect">
            <a:avLst/>
          </a:prstGeom>
          <a:ln>
            <a:solidFill>
              <a:srgbClr val="008241"/>
            </a:solidFill>
          </a:ln>
        </p:spPr>
        <p:txBody>
          <a:bodyPr wrap="square">
            <a:spAutoFit/>
          </a:bodyPr>
          <a:lstStyle/>
          <a:p>
            <a:r>
              <a:rPr lang="en-GB" dirty="0">
                <a:solidFill>
                  <a:srgbClr val="0070C0"/>
                </a:solidFill>
                <a:latin typeface="Arial"/>
                <a:cs typeface="Arial"/>
              </a:rPr>
              <a:t>1. What does the course look like?</a:t>
            </a:r>
          </a:p>
          <a:p>
            <a:endParaRPr lang="en-GB" dirty="0">
              <a:solidFill>
                <a:srgbClr val="008000"/>
              </a:solidFill>
              <a:latin typeface="Arial"/>
              <a:cs typeface="Arial"/>
            </a:endParaRPr>
          </a:p>
          <a:p>
            <a:r>
              <a:rPr lang="en-GB" dirty="0">
                <a:solidFill>
                  <a:srgbClr val="00B050"/>
                </a:solidFill>
                <a:latin typeface="Arial"/>
                <a:cs typeface="Arial"/>
              </a:rPr>
              <a:t>2. What can I do to prepare for September?</a:t>
            </a:r>
          </a:p>
          <a:p>
            <a:endParaRPr lang="en-GB" dirty="0">
              <a:solidFill>
                <a:srgbClr val="FF6600"/>
              </a:solidFill>
              <a:latin typeface="Arial"/>
              <a:cs typeface="Arial"/>
            </a:endParaRPr>
          </a:p>
          <a:p>
            <a:r>
              <a:rPr lang="en-GB" dirty="0">
                <a:solidFill>
                  <a:srgbClr val="FF6600"/>
                </a:solidFill>
                <a:latin typeface="Arial"/>
                <a:cs typeface="Arial"/>
              </a:rPr>
              <a:t>3. What is DNA replication?</a:t>
            </a:r>
          </a:p>
        </p:txBody>
      </p:sp>
      <p:pic>
        <p:nvPicPr>
          <p:cNvPr id="6" name="Picture 5"/>
          <p:cNvPicPr/>
          <p:nvPr/>
        </p:nvPicPr>
        <p:blipFill rotWithShape="1">
          <a:blip r:embed="rId2"/>
          <a:srcRect l="1464" t="16163" r="1995" b="2341"/>
          <a:stretch/>
        </p:blipFill>
        <p:spPr>
          <a:xfrm>
            <a:off x="2382981" y="3491344"/>
            <a:ext cx="6054437" cy="3271937"/>
          </a:xfrm>
          <a:prstGeom prst="rect">
            <a:avLst/>
          </a:prstGeom>
          <a:ln>
            <a:noFill/>
          </a:ln>
        </p:spPr>
      </p:pic>
    </p:spTree>
    <p:extLst>
      <p:ext uri="{BB962C8B-B14F-4D97-AF65-F5344CB8AC3E}">
        <p14:creationId xmlns:p14="http://schemas.microsoft.com/office/powerpoint/2010/main" val="208714497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ustomShape 1"/>
          <p:cNvSpPr/>
          <p:nvPr/>
        </p:nvSpPr>
        <p:spPr>
          <a:xfrm>
            <a:off x="1702799" y="216360"/>
            <a:ext cx="7164109" cy="685604"/>
          </a:xfrm>
          <a:prstGeom prst="rect">
            <a:avLst/>
          </a:prstGeom>
          <a:solidFill>
            <a:schemeClr val="bg1"/>
          </a:solidFill>
          <a:ln w="57240">
            <a:solidFill>
              <a:srgbClr val="00B050"/>
            </a:solidFill>
            <a:round/>
          </a:ln>
          <a:effectLst>
            <a:outerShdw blurRad="107950" dist="126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GB" sz="3200" b="1" strike="noStrike" spc="-1" dirty="0" smtClean="0">
                <a:solidFill>
                  <a:srgbClr val="00B050"/>
                </a:solidFill>
                <a:latin typeface="Arial"/>
              </a:rPr>
              <a:t>How can I prepare for September?</a:t>
            </a:r>
            <a:endParaRPr lang="en-GB" sz="3200" b="0" strike="noStrike" spc="-1" dirty="0">
              <a:latin typeface="Arial"/>
            </a:endParaRPr>
          </a:p>
        </p:txBody>
      </p:sp>
      <p:sp>
        <p:nvSpPr>
          <p:cNvPr id="4" name="CustomShape 2"/>
          <p:cNvSpPr/>
          <p:nvPr/>
        </p:nvSpPr>
        <p:spPr>
          <a:xfrm>
            <a:off x="1813638" y="1040508"/>
            <a:ext cx="7232074" cy="581749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7200">
              <a:lnSpc>
                <a:spcPct val="100000"/>
              </a:lnSpc>
              <a:buAutoNum type="arabicPeriod"/>
            </a:pPr>
            <a:r>
              <a:rPr lang="en-GB" sz="2200" b="1" strike="noStrike" spc="-1" dirty="0" smtClean="0">
                <a:solidFill>
                  <a:srgbClr val="008040"/>
                </a:solidFill>
                <a:uFillTx/>
                <a:latin typeface="Arial"/>
              </a:rPr>
              <a:t>Buy a lever-arch folder and dividers – you will need to bring this to your first biology lesson (and every lesson after that!)</a:t>
            </a:r>
          </a:p>
          <a:p>
            <a:pPr marL="457200" indent="-457200">
              <a:lnSpc>
                <a:spcPct val="100000"/>
              </a:lnSpc>
              <a:buAutoNum type="arabicPeriod"/>
            </a:pPr>
            <a:endParaRPr lang="en-GB" sz="2200" b="1" spc="-1" dirty="0">
              <a:solidFill>
                <a:srgbClr val="008040"/>
              </a:solidFill>
              <a:latin typeface="Arial"/>
            </a:endParaRPr>
          </a:p>
          <a:p>
            <a:pPr marL="457200" indent="-457200">
              <a:lnSpc>
                <a:spcPct val="100000"/>
              </a:lnSpc>
              <a:buAutoNum type="arabicPeriod"/>
            </a:pPr>
            <a:r>
              <a:rPr lang="en-GB" sz="2200" b="1" strike="noStrike" spc="-1" dirty="0" smtClean="0">
                <a:solidFill>
                  <a:srgbClr val="008040"/>
                </a:solidFill>
                <a:latin typeface="Arial"/>
              </a:rPr>
              <a:t>Print the specification from the AQA website if you can and put this in your folder</a:t>
            </a:r>
          </a:p>
          <a:p>
            <a:pPr marL="457200" indent="-457200">
              <a:lnSpc>
                <a:spcPct val="100000"/>
              </a:lnSpc>
              <a:buAutoNum type="arabicPeriod"/>
            </a:pPr>
            <a:endParaRPr lang="en-GB" sz="2200" b="1" spc="-1" dirty="0">
              <a:solidFill>
                <a:srgbClr val="008040"/>
              </a:solidFill>
              <a:latin typeface="Arial"/>
            </a:endParaRPr>
          </a:p>
          <a:p>
            <a:pPr marL="457200" indent="-457200">
              <a:lnSpc>
                <a:spcPct val="100000"/>
              </a:lnSpc>
              <a:buAutoNum type="arabicPeriod"/>
            </a:pPr>
            <a:r>
              <a:rPr lang="en-GB" sz="2200" b="1" strike="noStrike" spc="-1" dirty="0" smtClean="0">
                <a:solidFill>
                  <a:srgbClr val="008040"/>
                </a:solidFill>
                <a:latin typeface="Arial"/>
              </a:rPr>
              <a:t>Complete the GCSE biology recall questions – most of you have emailed me for these already from your bridging tasks</a:t>
            </a:r>
          </a:p>
          <a:p>
            <a:pPr marL="457200" indent="-457200">
              <a:lnSpc>
                <a:spcPct val="100000"/>
              </a:lnSpc>
              <a:buAutoNum type="arabicPeriod"/>
            </a:pPr>
            <a:endParaRPr lang="en-GB" sz="2200" b="1" spc="-1" dirty="0">
              <a:solidFill>
                <a:srgbClr val="008040"/>
              </a:solidFill>
              <a:latin typeface="Arial"/>
            </a:endParaRPr>
          </a:p>
          <a:p>
            <a:pPr marL="457200" indent="-457200">
              <a:lnSpc>
                <a:spcPct val="100000"/>
              </a:lnSpc>
              <a:buAutoNum type="arabicPeriod"/>
            </a:pPr>
            <a:r>
              <a:rPr lang="en-GB" sz="2200" b="1" strike="noStrike" spc="-1" dirty="0" smtClean="0">
                <a:solidFill>
                  <a:srgbClr val="008040"/>
                </a:solidFill>
                <a:latin typeface="Arial"/>
              </a:rPr>
              <a:t>Read some of the biological review articles (attached) – these will help to apply your knowledge</a:t>
            </a:r>
          </a:p>
          <a:p>
            <a:pPr marL="457200" indent="-457200">
              <a:lnSpc>
                <a:spcPct val="100000"/>
              </a:lnSpc>
              <a:buAutoNum type="arabicPeriod"/>
            </a:pPr>
            <a:endParaRPr lang="en-GB" sz="2200" b="1" spc="-1" dirty="0">
              <a:solidFill>
                <a:srgbClr val="008040"/>
              </a:solidFill>
              <a:latin typeface="Arial"/>
            </a:endParaRPr>
          </a:p>
          <a:p>
            <a:pPr marL="457200" indent="-457200">
              <a:lnSpc>
                <a:spcPct val="100000"/>
              </a:lnSpc>
              <a:buAutoNum type="arabicPeriod"/>
            </a:pPr>
            <a:r>
              <a:rPr lang="en-GB" sz="2200" b="1" strike="noStrike" spc="-1" dirty="0" smtClean="0">
                <a:solidFill>
                  <a:srgbClr val="008040"/>
                </a:solidFill>
                <a:latin typeface="Arial"/>
              </a:rPr>
              <a:t>Be prepared for a GCSE style science exam the week yo</a:t>
            </a:r>
            <a:r>
              <a:rPr lang="en-GB" sz="2200" b="1" spc="-1" dirty="0" smtClean="0">
                <a:solidFill>
                  <a:srgbClr val="008040"/>
                </a:solidFill>
                <a:latin typeface="Arial"/>
              </a:rPr>
              <a:t>u start in September </a:t>
            </a:r>
            <a:endParaRPr lang="en-GB" sz="2200" b="1" strike="noStrike" spc="-1" dirty="0" smtClean="0">
              <a:solidFill>
                <a:srgbClr val="008040"/>
              </a:solidFill>
              <a:latin typeface="Arial"/>
            </a:endParaRPr>
          </a:p>
          <a:p>
            <a:pPr>
              <a:lnSpc>
                <a:spcPct val="100000"/>
              </a:lnSpc>
            </a:pPr>
            <a:endParaRPr lang="en-GB" sz="2200" b="1" spc="-1" dirty="0">
              <a:solidFill>
                <a:srgbClr val="008040"/>
              </a:solidFill>
              <a:latin typeface="Arial"/>
            </a:endParaRPr>
          </a:p>
          <a:p>
            <a:pPr>
              <a:lnSpc>
                <a:spcPct val="100000"/>
              </a:lnSpc>
            </a:pPr>
            <a:endParaRPr lang="en-GB" sz="2200" b="0" strike="noStrike" spc="-1" dirty="0">
              <a:latin typeface="Arial"/>
            </a:endParaRPr>
          </a:p>
          <a:p>
            <a:pPr>
              <a:lnSpc>
                <a:spcPct val="100000"/>
              </a:lnSpc>
            </a:pPr>
            <a:endParaRPr lang="en-GB" sz="2200" b="0" strike="noStrike" spc="-1" dirty="0">
              <a:latin typeface="Arial"/>
            </a:endParaRPr>
          </a:p>
        </p:txBody>
      </p:sp>
      <p:sp>
        <p:nvSpPr>
          <p:cNvPr id="5" name="Rectangle 4"/>
          <p:cNvSpPr/>
          <p:nvPr/>
        </p:nvSpPr>
        <p:spPr>
          <a:xfrm>
            <a:off x="159328" y="1497535"/>
            <a:ext cx="1543472" cy="3416320"/>
          </a:xfrm>
          <a:prstGeom prst="rect">
            <a:avLst/>
          </a:prstGeom>
          <a:ln>
            <a:solidFill>
              <a:srgbClr val="008241"/>
            </a:solidFill>
          </a:ln>
        </p:spPr>
        <p:txBody>
          <a:bodyPr wrap="square">
            <a:spAutoFit/>
          </a:bodyPr>
          <a:lstStyle/>
          <a:p>
            <a:r>
              <a:rPr lang="en-GB" dirty="0">
                <a:solidFill>
                  <a:srgbClr val="0070C0"/>
                </a:solidFill>
                <a:latin typeface="Arial"/>
                <a:cs typeface="Arial"/>
              </a:rPr>
              <a:t>1. What does the course look like?</a:t>
            </a:r>
          </a:p>
          <a:p>
            <a:endParaRPr lang="en-GB" dirty="0">
              <a:solidFill>
                <a:srgbClr val="008000"/>
              </a:solidFill>
              <a:latin typeface="Arial"/>
              <a:cs typeface="Arial"/>
            </a:endParaRPr>
          </a:p>
          <a:p>
            <a:r>
              <a:rPr lang="en-GB" dirty="0">
                <a:solidFill>
                  <a:srgbClr val="00B050"/>
                </a:solidFill>
                <a:latin typeface="Arial"/>
                <a:cs typeface="Arial"/>
              </a:rPr>
              <a:t>2. What can I do to prepare for September?</a:t>
            </a:r>
          </a:p>
          <a:p>
            <a:endParaRPr lang="en-GB" dirty="0">
              <a:solidFill>
                <a:srgbClr val="FF6600"/>
              </a:solidFill>
              <a:latin typeface="Arial"/>
              <a:cs typeface="Arial"/>
            </a:endParaRPr>
          </a:p>
          <a:p>
            <a:r>
              <a:rPr lang="en-GB" dirty="0">
                <a:solidFill>
                  <a:srgbClr val="FF6600"/>
                </a:solidFill>
                <a:latin typeface="Arial"/>
                <a:cs typeface="Arial"/>
              </a:rPr>
              <a:t>3. What is DNA replication?</a:t>
            </a:r>
          </a:p>
        </p:txBody>
      </p:sp>
    </p:spTree>
    <p:extLst>
      <p:ext uri="{BB962C8B-B14F-4D97-AF65-F5344CB8AC3E}">
        <p14:creationId xmlns:p14="http://schemas.microsoft.com/office/powerpoint/2010/main" val="143464086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ustomShape 1"/>
          <p:cNvSpPr/>
          <p:nvPr/>
        </p:nvSpPr>
        <p:spPr>
          <a:xfrm>
            <a:off x="1702799" y="216360"/>
            <a:ext cx="7164109" cy="685604"/>
          </a:xfrm>
          <a:prstGeom prst="rect">
            <a:avLst/>
          </a:prstGeom>
          <a:solidFill>
            <a:schemeClr val="bg1"/>
          </a:solidFill>
          <a:ln w="57240">
            <a:solidFill>
              <a:srgbClr val="00B050"/>
            </a:solidFill>
            <a:round/>
          </a:ln>
          <a:effectLst>
            <a:outerShdw blurRad="107950" dist="126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GB" sz="3200" b="1" strike="noStrike" spc="-1" dirty="0" smtClean="0">
                <a:solidFill>
                  <a:srgbClr val="00B050"/>
                </a:solidFill>
                <a:latin typeface="Arial"/>
              </a:rPr>
              <a:t>Lets make a start! </a:t>
            </a:r>
            <a:endParaRPr lang="en-GB" sz="3200" b="0" strike="noStrike" spc="-1" dirty="0">
              <a:latin typeface="Arial"/>
            </a:endParaRPr>
          </a:p>
        </p:txBody>
      </p:sp>
      <p:sp>
        <p:nvSpPr>
          <p:cNvPr id="4" name="CustomShape 2"/>
          <p:cNvSpPr/>
          <p:nvPr/>
        </p:nvSpPr>
        <p:spPr>
          <a:xfrm>
            <a:off x="1813638" y="1040508"/>
            <a:ext cx="7232074" cy="581749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200" b="1" u="sng" spc="-1" dirty="0" smtClean="0">
                <a:solidFill>
                  <a:srgbClr val="008040"/>
                </a:solidFill>
                <a:latin typeface="Arial"/>
              </a:rPr>
              <a:t>What is DNA replication?</a:t>
            </a:r>
          </a:p>
          <a:p>
            <a:pPr>
              <a:lnSpc>
                <a:spcPct val="100000"/>
              </a:lnSpc>
            </a:pPr>
            <a:endParaRPr lang="en-GB" sz="2200" b="1" u="sng" spc="-1" dirty="0">
              <a:solidFill>
                <a:srgbClr val="008040"/>
              </a:solidFill>
              <a:latin typeface="Arial"/>
            </a:endParaRPr>
          </a:p>
          <a:p>
            <a:pPr>
              <a:lnSpc>
                <a:spcPct val="100000"/>
              </a:lnSpc>
            </a:pPr>
            <a:r>
              <a:rPr lang="en-GB" sz="2200" b="1" spc="-1" dirty="0" smtClean="0">
                <a:solidFill>
                  <a:srgbClr val="008040"/>
                </a:solidFill>
                <a:latin typeface="Arial"/>
              </a:rPr>
              <a:t>This is part of topic 4 of the course and relies on your knowledge of DNA, genetics and biological molecules.</a:t>
            </a:r>
          </a:p>
          <a:p>
            <a:pPr>
              <a:lnSpc>
                <a:spcPct val="100000"/>
              </a:lnSpc>
            </a:pPr>
            <a:endParaRPr lang="en-GB" sz="2200" b="1" spc="-1" dirty="0">
              <a:solidFill>
                <a:srgbClr val="008040"/>
              </a:solidFill>
              <a:latin typeface="Arial"/>
            </a:endParaRPr>
          </a:p>
          <a:p>
            <a:pPr>
              <a:lnSpc>
                <a:spcPct val="100000"/>
              </a:lnSpc>
            </a:pPr>
            <a:r>
              <a:rPr lang="en-GB" sz="2200" b="1" spc="-1" dirty="0" smtClean="0">
                <a:solidFill>
                  <a:srgbClr val="008040"/>
                </a:solidFill>
                <a:latin typeface="Arial"/>
              </a:rPr>
              <a:t>TASK: Define these common biological terms</a:t>
            </a:r>
          </a:p>
          <a:p>
            <a:pPr>
              <a:lnSpc>
                <a:spcPct val="100000"/>
              </a:lnSpc>
            </a:pPr>
            <a:endParaRPr lang="en-GB" sz="2200" b="1" spc="-1" dirty="0" smtClean="0">
              <a:solidFill>
                <a:srgbClr val="008040"/>
              </a:solidFill>
              <a:latin typeface="Arial"/>
            </a:endParaRPr>
          </a:p>
          <a:p>
            <a:pPr marL="342900" indent="-342900">
              <a:lnSpc>
                <a:spcPct val="100000"/>
              </a:lnSpc>
              <a:buFont typeface="Arial" panose="020B0604020202020204" pitchFamily="34" charset="0"/>
              <a:buChar char="•"/>
            </a:pPr>
            <a:r>
              <a:rPr lang="en-GB" sz="2200" b="1" spc="-1" dirty="0" smtClean="0">
                <a:solidFill>
                  <a:srgbClr val="008040"/>
                </a:solidFill>
                <a:latin typeface="Arial"/>
              </a:rPr>
              <a:t>DNA</a:t>
            </a:r>
          </a:p>
          <a:p>
            <a:pPr marL="342900" indent="-342900">
              <a:lnSpc>
                <a:spcPct val="100000"/>
              </a:lnSpc>
              <a:buFont typeface="Arial" panose="020B0604020202020204" pitchFamily="34" charset="0"/>
              <a:buChar char="•"/>
            </a:pPr>
            <a:r>
              <a:rPr lang="en-GB" sz="2200" b="1" spc="-1" dirty="0" smtClean="0">
                <a:solidFill>
                  <a:srgbClr val="008040"/>
                </a:solidFill>
                <a:latin typeface="Arial"/>
              </a:rPr>
              <a:t>Gene</a:t>
            </a:r>
          </a:p>
          <a:p>
            <a:pPr marL="342900" indent="-342900">
              <a:lnSpc>
                <a:spcPct val="100000"/>
              </a:lnSpc>
              <a:buFont typeface="Arial" panose="020B0604020202020204" pitchFamily="34" charset="0"/>
              <a:buChar char="•"/>
            </a:pPr>
            <a:r>
              <a:rPr lang="en-GB" sz="2200" b="1" spc="-1" dirty="0" smtClean="0">
                <a:solidFill>
                  <a:srgbClr val="008040"/>
                </a:solidFill>
                <a:latin typeface="Arial"/>
              </a:rPr>
              <a:t>Chromosome</a:t>
            </a:r>
          </a:p>
          <a:p>
            <a:pPr marL="342900" indent="-342900">
              <a:lnSpc>
                <a:spcPct val="100000"/>
              </a:lnSpc>
              <a:buFont typeface="Arial" panose="020B0604020202020204" pitchFamily="34" charset="0"/>
              <a:buChar char="•"/>
            </a:pPr>
            <a:r>
              <a:rPr lang="en-GB" sz="2200" b="1" spc="-1" dirty="0" smtClean="0">
                <a:solidFill>
                  <a:srgbClr val="008040"/>
                </a:solidFill>
                <a:latin typeface="Arial"/>
              </a:rPr>
              <a:t>Genome</a:t>
            </a:r>
          </a:p>
          <a:p>
            <a:pPr marL="342900" indent="-342900">
              <a:lnSpc>
                <a:spcPct val="100000"/>
              </a:lnSpc>
              <a:buFont typeface="Arial" panose="020B0604020202020204" pitchFamily="34" charset="0"/>
              <a:buChar char="•"/>
            </a:pPr>
            <a:r>
              <a:rPr lang="en-GB" sz="2200" b="1" spc="-1" dirty="0" smtClean="0">
                <a:solidFill>
                  <a:srgbClr val="008040"/>
                </a:solidFill>
                <a:latin typeface="Arial"/>
              </a:rPr>
              <a:t>Complementary base pair</a:t>
            </a:r>
          </a:p>
          <a:p>
            <a:pPr marL="342900" indent="-342900">
              <a:lnSpc>
                <a:spcPct val="100000"/>
              </a:lnSpc>
              <a:buFont typeface="Arial" panose="020B0604020202020204" pitchFamily="34" charset="0"/>
              <a:buChar char="•"/>
            </a:pPr>
            <a:r>
              <a:rPr lang="en-GB" sz="2200" b="1" spc="-1" dirty="0" smtClean="0">
                <a:solidFill>
                  <a:srgbClr val="008040"/>
                </a:solidFill>
                <a:latin typeface="Arial"/>
              </a:rPr>
              <a:t>Degenerate DNA code</a:t>
            </a:r>
          </a:p>
          <a:p>
            <a:pPr marL="342900" indent="-342900">
              <a:lnSpc>
                <a:spcPct val="100000"/>
              </a:lnSpc>
              <a:buFont typeface="Arial" panose="020B0604020202020204" pitchFamily="34" charset="0"/>
              <a:buChar char="•"/>
            </a:pPr>
            <a:r>
              <a:rPr lang="en-GB" sz="2200" b="1" spc="-1" dirty="0" smtClean="0">
                <a:solidFill>
                  <a:srgbClr val="008040"/>
                </a:solidFill>
                <a:latin typeface="Arial"/>
              </a:rPr>
              <a:t>RNA</a:t>
            </a:r>
          </a:p>
          <a:p>
            <a:pPr marL="342900" indent="-342900">
              <a:lnSpc>
                <a:spcPct val="100000"/>
              </a:lnSpc>
              <a:buFont typeface="Arial" panose="020B0604020202020204" pitchFamily="34" charset="0"/>
              <a:buChar char="•"/>
            </a:pPr>
            <a:r>
              <a:rPr lang="en-GB" sz="2200" b="1" spc="-1" dirty="0" smtClean="0">
                <a:solidFill>
                  <a:srgbClr val="008040"/>
                </a:solidFill>
                <a:latin typeface="Arial"/>
              </a:rPr>
              <a:t>Amino acid</a:t>
            </a:r>
          </a:p>
          <a:p>
            <a:pPr marL="342900" indent="-342900">
              <a:lnSpc>
                <a:spcPct val="100000"/>
              </a:lnSpc>
              <a:buFont typeface="Arial" panose="020B0604020202020204" pitchFamily="34" charset="0"/>
              <a:buChar char="•"/>
            </a:pPr>
            <a:r>
              <a:rPr lang="en-GB" sz="2200" b="1" spc="-1" dirty="0" smtClean="0">
                <a:solidFill>
                  <a:srgbClr val="008040"/>
                </a:solidFill>
                <a:latin typeface="Arial"/>
              </a:rPr>
              <a:t>Nucleotide</a:t>
            </a:r>
          </a:p>
          <a:p>
            <a:pPr marL="342900" indent="-342900">
              <a:lnSpc>
                <a:spcPct val="100000"/>
              </a:lnSpc>
              <a:buFont typeface="Arial" panose="020B0604020202020204" pitchFamily="34" charset="0"/>
              <a:buChar char="•"/>
            </a:pPr>
            <a:endParaRPr lang="en-GB" sz="2200" b="1" spc="-1" dirty="0" smtClean="0">
              <a:solidFill>
                <a:srgbClr val="008040"/>
              </a:solidFill>
              <a:latin typeface="Arial"/>
            </a:endParaRPr>
          </a:p>
          <a:p>
            <a:pPr marL="342900" indent="-342900">
              <a:lnSpc>
                <a:spcPct val="100000"/>
              </a:lnSpc>
              <a:buFont typeface="Arial" panose="020B0604020202020204" pitchFamily="34" charset="0"/>
              <a:buChar char="•"/>
            </a:pPr>
            <a:endParaRPr lang="en-GB" sz="2200" b="1" spc="-1" dirty="0" smtClean="0">
              <a:solidFill>
                <a:srgbClr val="008040"/>
              </a:solidFill>
              <a:latin typeface="Arial"/>
            </a:endParaRPr>
          </a:p>
          <a:p>
            <a:pPr>
              <a:lnSpc>
                <a:spcPct val="100000"/>
              </a:lnSpc>
            </a:pPr>
            <a:endParaRPr lang="en-GB" sz="2200" b="1" spc="-1" dirty="0">
              <a:solidFill>
                <a:srgbClr val="008040"/>
              </a:solidFill>
              <a:latin typeface="Arial"/>
            </a:endParaRPr>
          </a:p>
          <a:p>
            <a:pPr>
              <a:lnSpc>
                <a:spcPct val="100000"/>
              </a:lnSpc>
            </a:pPr>
            <a:endParaRPr lang="en-GB" sz="2200" b="0" strike="noStrike" spc="-1" dirty="0">
              <a:latin typeface="Arial"/>
            </a:endParaRPr>
          </a:p>
          <a:p>
            <a:pPr>
              <a:lnSpc>
                <a:spcPct val="100000"/>
              </a:lnSpc>
            </a:pPr>
            <a:endParaRPr lang="en-GB" sz="2200" b="0" strike="noStrike" spc="-1" dirty="0">
              <a:latin typeface="Arial"/>
            </a:endParaRPr>
          </a:p>
        </p:txBody>
      </p:sp>
      <p:sp>
        <p:nvSpPr>
          <p:cNvPr id="5" name="Rectangle 4"/>
          <p:cNvSpPr/>
          <p:nvPr/>
        </p:nvSpPr>
        <p:spPr>
          <a:xfrm>
            <a:off x="159328" y="1497535"/>
            <a:ext cx="1543472" cy="3416320"/>
          </a:xfrm>
          <a:prstGeom prst="rect">
            <a:avLst/>
          </a:prstGeom>
          <a:ln>
            <a:solidFill>
              <a:srgbClr val="008241"/>
            </a:solidFill>
          </a:ln>
        </p:spPr>
        <p:txBody>
          <a:bodyPr wrap="square">
            <a:spAutoFit/>
          </a:bodyPr>
          <a:lstStyle/>
          <a:p>
            <a:r>
              <a:rPr lang="en-GB" dirty="0">
                <a:solidFill>
                  <a:srgbClr val="0070C0"/>
                </a:solidFill>
                <a:latin typeface="Arial"/>
                <a:cs typeface="Arial"/>
              </a:rPr>
              <a:t>1. What does the course look like?</a:t>
            </a:r>
          </a:p>
          <a:p>
            <a:endParaRPr lang="en-GB" dirty="0">
              <a:solidFill>
                <a:srgbClr val="008000"/>
              </a:solidFill>
              <a:latin typeface="Arial"/>
              <a:cs typeface="Arial"/>
            </a:endParaRPr>
          </a:p>
          <a:p>
            <a:r>
              <a:rPr lang="en-GB" dirty="0">
                <a:solidFill>
                  <a:srgbClr val="00B050"/>
                </a:solidFill>
                <a:latin typeface="Arial"/>
                <a:cs typeface="Arial"/>
              </a:rPr>
              <a:t>2. What can I do to prepare for September?</a:t>
            </a:r>
          </a:p>
          <a:p>
            <a:endParaRPr lang="en-GB" dirty="0">
              <a:solidFill>
                <a:srgbClr val="FF6600"/>
              </a:solidFill>
              <a:latin typeface="Arial"/>
              <a:cs typeface="Arial"/>
            </a:endParaRPr>
          </a:p>
          <a:p>
            <a:r>
              <a:rPr lang="en-GB" dirty="0">
                <a:solidFill>
                  <a:srgbClr val="FF6600"/>
                </a:solidFill>
                <a:latin typeface="Arial"/>
                <a:cs typeface="Arial"/>
              </a:rPr>
              <a:t>3. What is DNA replication?</a:t>
            </a:r>
          </a:p>
        </p:txBody>
      </p:sp>
    </p:spTree>
    <p:extLst>
      <p:ext uri="{BB962C8B-B14F-4D97-AF65-F5344CB8AC3E}">
        <p14:creationId xmlns:p14="http://schemas.microsoft.com/office/powerpoint/2010/main" val="2815706455"/>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ustomShape 1"/>
          <p:cNvSpPr/>
          <p:nvPr/>
        </p:nvSpPr>
        <p:spPr>
          <a:xfrm>
            <a:off x="1702799" y="216360"/>
            <a:ext cx="7164109" cy="685604"/>
          </a:xfrm>
          <a:prstGeom prst="rect">
            <a:avLst/>
          </a:prstGeom>
          <a:solidFill>
            <a:schemeClr val="bg1"/>
          </a:solidFill>
          <a:ln w="57240">
            <a:solidFill>
              <a:srgbClr val="00B050"/>
            </a:solidFill>
            <a:round/>
          </a:ln>
          <a:effectLst>
            <a:outerShdw blurRad="107950" dist="126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GB" sz="3200" b="1" strike="noStrike" spc="-1" dirty="0" smtClean="0">
                <a:solidFill>
                  <a:srgbClr val="00B050"/>
                </a:solidFill>
                <a:latin typeface="Arial"/>
              </a:rPr>
              <a:t>DNA Replication</a:t>
            </a:r>
            <a:endParaRPr lang="en-GB" sz="3200" b="0" strike="noStrike" spc="-1" dirty="0">
              <a:latin typeface="Arial"/>
            </a:endParaRPr>
          </a:p>
        </p:txBody>
      </p:sp>
      <p:sp>
        <p:nvSpPr>
          <p:cNvPr id="4" name="CustomShape 2"/>
          <p:cNvSpPr/>
          <p:nvPr/>
        </p:nvSpPr>
        <p:spPr>
          <a:xfrm>
            <a:off x="1813638" y="1040508"/>
            <a:ext cx="7232074" cy="581749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900" indent="-342900">
              <a:lnSpc>
                <a:spcPct val="100000"/>
              </a:lnSpc>
              <a:buFont typeface="Arial" panose="020B0604020202020204" pitchFamily="34" charset="0"/>
              <a:buChar char="•"/>
            </a:pPr>
            <a:r>
              <a:rPr lang="en-GB" sz="2200" b="1" spc="-1" dirty="0" smtClean="0">
                <a:solidFill>
                  <a:srgbClr val="008040"/>
                </a:solidFill>
                <a:latin typeface="Arial"/>
              </a:rPr>
              <a:t>DNA replication is important when a cell needs to clone itself during the process of mitosis</a:t>
            </a:r>
          </a:p>
          <a:p>
            <a:pPr marL="342900" indent="-342900">
              <a:lnSpc>
                <a:spcPct val="100000"/>
              </a:lnSpc>
              <a:buFont typeface="Arial" panose="020B0604020202020204" pitchFamily="34" charset="0"/>
              <a:buChar char="•"/>
            </a:pPr>
            <a:endParaRPr lang="en-GB" sz="2200" b="1" spc="-1" dirty="0" smtClean="0">
              <a:solidFill>
                <a:srgbClr val="008040"/>
              </a:solidFill>
              <a:latin typeface="Arial"/>
            </a:endParaRPr>
          </a:p>
          <a:p>
            <a:pPr marL="342900" indent="-342900">
              <a:lnSpc>
                <a:spcPct val="100000"/>
              </a:lnSpc>
              <a:buFont typeface="Arial" panose="020B0604020202020204" pitchFamily="34" charset="0"/>
              <a:buChar char="•"/>
            </a:pPr>
            <a:r>
              <a:rPr lang="en-GB" sz="2200" b="1" spc="-1" dirty="0" smtClean="0">
                <a:solidFill>
                  <a:srgbClr val="008040"/>
                </a:solidFill>
                <a:latin typeface="Arial"/>
              </a:rPr>
              <a:t>The DNA must be copied exactly to make sure both daughter cells contain the same genetic information</a:t>
            </a:r>
          </a:p>
          <a:p>
            <a:pPr marL="342900" indent="-342900">
              <a:lnSpc>
                <a:spcPct val="100000"/>
              </a:lnSpc>
              <a:buFont typeface="Arial" panose="020B0604020202020204" pitchFamily="34" charset="0"/>
              <a:buChar char="•"/>
            </a:pPr>
            <a:endParaRPr lang="en-GB" sz="2200" b="1" spc="-1" dirty="0">
              <a:solidFill>
                <a:srgbClr val="008040"/>
              </a:solidFill>
              <a:latin typeface="Arial"/>
            </a:endParaRPr>
          </a:p>
          <a:p>
            <a:pPr marL="342900" indent="-342900">
              <a:lnSpc>
                <a:spcPct val="100000"/>
              </a:lnSpc>
              <a:buFont typeface="Arial" panose="020B0604020202020204" pitchFamily="34" charset="0"/>
              <a:buChar char="•"/>
            </a:pPr>
            <a:r>
              <a:rPr lang="en-GB" sz="2200" b="1" spc="-1" dirty="0" smtClean="0">
                <a:solidFill>
                  <a:srgbClr val="008040"/>
                </a:solidFill>
                <a:latin typeface="Arial"/>
              </a:rPr>
              <a:t>Mitosis is important in the body for growth, repair and to replace old cells</a:t>
            </a:r>
          </a:p>
          <a:p>
            <a:pPr marL="342900" indent="-342900">
              <a:lnSpc>
                <a:spcPct val="100000"/>
              </a:lnSpc>
              <a:buFont typeface="Arial" panose="020B0604020202020204" pitchFamily="34" charset="0"/>
              <a:buChar char="•"/>
            </a:pPr>
            <a:endParaRPr lang="en-GB" sz="2200" b="1" spc="-1" dirty="0">
              <a:solidFill>
                <a:srgbClr val="008040"/>
              </a:solidFill>
              <a:latin typeface="Arial"/>
            </a:endParaRPr>
          </a:p>
          <a:p>
            <a:pPr marL="342900" indent="-342900">
              <a:lnSpc>
                <a:spcPct val="100000"/>
              </a:lnSpc>
              <a:buFont typeface="Arial" panose="020B0604020202020204" pitchFamily="34" charset="0"/>
              <a:buChar char="•"/>
            </a:pPr>
            <a:r>
              <a:rPr lang="en-GB" sz="2200" b="1" spc="-1" dirty="0" smtClean="0">
                <a:solidFill>
                  <a:srgbClr val="008040"/>
                </a:solidFill>
                <a:latin typeface="Arial"/>
              </a:rPr>
              <a:t>The genetic material copied in the process must be exactly the same so that the new cell can produce the correct proteins it needs to work effectively</a:t>
            </a:r>
          </a:p>
          <a:p>
            <a:pPr marL="342900" indent="-342900">
              <a:lnSpc>
                <a:spcPct val="100000"/>
              </a:lnSpc>
              <a:buFont typeface="Arial" panose="020B0604020202020204" pitchFamily="34" charset="0"/>
              <a:buChar char="•"/>
            </a:pPr>
            <a:endParaRPr lang="en-GB" sz="2200" b="1" spc="-1" dirty="0">
              <a:solidFill>
                <a:srgbClr val="008040"/>
              </a:solidFill>
              <a:latin typeface="Arial"/>
            </a:endParaRPr>
          </a:p>
          <a:p>
            <a:pPr marL="342900" indent="-342900">
              <a:lnSpc>
                <a:spcPct val="100000"/>
              </a:lnSpc>
              <a:buFont typeface="Arial" panose="020B0604020202020204" pitchFamily="34" charset="0"/>
              <a:buChar char="•"/>
            </a:pPr>
            <a:r>
              <a:rPr lang="en-GB" sz="2200" b="1" spc="-1" dirty="0" smtClean="0">
                <a:solidFill>
                  <a:srgbClr val="008040"/>
                </a:solidFill>
                <a:latin typeface="Arial"/>
              </a:rPr>
              <a:t>Mistakes in the DNA replication process can lead to mutations and faulty proteins made by the cell</a:t>
            </a:r>
          </a:p>
          <a:p>
            <a:pPr marL="342900" indent="-342900">
              <a:lnSpc>
                <a:spcPct val="100000"/>
              </a:lnSpc>
              <a:buFont typeface="Arial" panose="020B0604020202020204" pitchFamily="34" charset="0"/>
              <a:buChar char="•"/>
            </a:pPr>
            <a:endParaRPr lang="en-GB" sz="2200" b="1" spc="-1" dirty="0" smtClean="0">
              <a:solidFill>
                <a:srgbClr val="008040"/>
              </a:solidFill>
              <a:latin typeface="Arial"/>
            </a:endParaRPr>
          </a:p>
          <a:p>
            <a:pPr marL="342900" indent="-342900">
              <a:lnSpc>
                <a:spcPct val="100000"/>
              </a:lnSpc>
              <a:buFont typeface="Arial" panose="020B0604020202020204" pitchFamily="34" charset="0"/>
              <a:buChar char="•"/>
            </a:pPr>
            <a:endParaRPr lang="en-GB" sz="2200" b="1" spc="-1" dirty="0" smtClean="0">
              <a:solidFill>
                <a:srgbClr val="008040"/>
              </a:solidFill>
              <a:latin typeface="Arial"/>
            </a:endParaRPr>
          </a:p>
          <a:p>
            <a:pPr>
              <a:lnSpc>
                <a:spcPct val="100000"/>
              </a:lnSpc>
            </a:pPr>
            <a:endParaRPr lang="en-GB" sz="2200" b="1" spc="-1" dirty="0">
              <a:solidFill>
                <a:srgbClr val="008040"/>
              </a:solidFill>
              <a:latin typeface="Arial"/>
            </a:endParaRPr>
          </a:p>
          <a:p>
            <a:pPr>
              <a:lnSpc>
                <a:spcPct val="100000"/>
              </a:lnSpc>
            </a:pPr>
            <a:endParaRPr lang="en-GB" sz="2200" b="0" strike="noStrike" spc="-1" dirty="0">
              <a:latin typeface="Arial"/>
            </a:endParaRPr>
          </a:p>
          <a:p>
            <a:pPr>
              <a:lnSpc>
                <a:spcPct val="100000"/>
              </a:lnSpc>
            </a:pPr>
            <a:endParaRPr lang="en-GB" sz="2200" b="0" strike="noStrike" spc="-1" dirty="0">
              <a:latin typeface="Arial"/>
            </a:endParaRPr>
          </a:p>
        </p:txBody>
      </p:sp>
      <p:sp>
        <p:nvSpPr>
          <p:cNvPr id="5" name="Rectangle 4"/>
          <p:cNvSpPr/>
          <p:nvPr/>
        </p:nvSpPr>
        <p:spPr>
          <a:xfrm>
            <a:off x="159328" y="1497535"/>
            <a:ext cx="1543472" cy="3416320"/>
          </a:xfrm>
          <a:prstGeom prst="rect">
            <a:avLst/>
          </a:prstGeom>
          <a:ln>
            <a:solidFill>
              <a:srgbClr val="008241"/>
            </a:solidFill>
          </a:ln>
        </p:spPr>
        <p:txBody>
          <a:bodyPr wrap="square">
            <a:spAutoFit/>
          </a:bodyPr>
          <a:lstStyle/>
          <a:p>
            <a:r>
              <a:rPr lang="en-GB" dirty="0">
                <a:solidFill>
                  <a:srgbClr val="0070C0"/>
                </a:solidFill>
                <a:latin typeface="Arial"/>
                <a:cs typeface="Arial"/>
              </a:rPr>
              <a:t>1. What does the course look like?</a:t>
            </a:r>
          </a:p>
          <a:p>
            <a:endParaRPr lang="en-GB" dirty="0">
              <a:solidFill>
                <a:srgbClr val="008000"/>
              </a:solidFill>
              <a:latin typeface="Arial"/>
              <a:cs typeface="Arial"/>
            </a:endParaRPr>
          </a:p>
          <a:p>
            <a:r>
              <a:rPr lang="en-GB" dirty="0">
                <a:solidFill>
                  <a:srgbClr val="00B050"/>
                </a:solidFill>
                <a:latin typeface="Arial"/>
                <a:cs typeface="Arial"/>
              </a:rPr>
              <a:t>2. What can I do to prepare for September?</a:t>
            </a:r>
          </a:p>
          <a:p>
            <a:endParaRPr lang="en-GB" dirty="0">
              <a:solidFill>
                <a:srgbClr val="FF6600"/>
              </a:solidFill>
              <a:latin typeface="Arial"/>
              <a:cs typeface="Arial"/>
            </a:endParaRPr>
          </a:p>
          <a:p>
            <a:r>
              <a:rPr lang="en-GB" dirty="0">
                <a:solidFill>
                  <a:srgbClr val="FF6600"/>
                </a:solidFill>
                <a:latin typeface="Arial"/>
                <a:cs typeface="Arial"/>
              </a:rPr>
              <a:t>3. What is DNA replication?</a:t>
            </a:r>
          </a:p>
        </p:txBody>
      </p:sp>
    </p:spTree>
    <p:extLst>
      <p:ext uri="{BB962C8B-B14F-4D97-AF65-F5344CB8AC3E}">
        <p14:creationId xmlns:p14="http://schemas.microsoft.com/office/powerpoint/2010/main" val="207263347"/>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ustomShape 1"/>
          <p:cNvSpPr/>
          <p:nvPr/>
        </p:nvSpPr>
        <p:spPr>
          <a:xfrm>
            <a:off x="1702799" y="216360"/>
            <a:ext cx="7164109" cy="685604"/>
          </a:xfrm>
          <a:prstGeom prst="rect">
            <a:avLst/>
          </a:prstGeom>
          <a:solidFill>
            <a:schemeClr val="bg1"/>
          </a:solidFill>
          <a:ln w="57240">
            <a:solidFill>
              <a:srgbClr val="00B050"/>
            </a:solidFill>
            <a:round/>
          </a:ln>
          <a:effectLst>
            <a:outerShdw blurRad="107950" dist="126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GB" sz="3200" b="1" strike="noStrike" spc="-1" dirty="0" smtClean="0">
                <a:solidFill>
                  <a:srgbClr val="00B050"/>
                </a:solidFill>
                <a:latin typeface="Arial"/>
              </a:rPr>
              <a:t>DNA Replication</a:t>
            </a:r>
            <a:endParaRPr lang="en-GB" sz="3200" b="0" strike="noStrike" spc="-1" dirty="0">
              <a:latin typeface="Arial"/>
            </a:endParaRPr>
          </a:p>
        </p:txBody>
      </p:sp>
      <p:sp>
        <p:nvSpPr>
          <p:cNvPr id="4" name="CustomShape 2"/>
          <p:cNvSpPr/>
          <p:nvPr/>
        </p:nvSpPr>
        <p:spPr>
          <a:xfrm>
            <a:off x="1813638" y="1040508"/>
            <a:ext cx="7232074" cy="353674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200" b="1" spc="-1" dirty="0" smtClean="0">
                <a:solidFill>
                  <a:srgbClr val="008040"/>
                </a:solidFill>
                <a:latin typeface="Arial"/>
              </a:rPr>
              <a:t>So how does one molecule of DNA make two?</a:t>
            </a:r>
          </a:p>
          <a:p>
            <a:pPr marL="342900" indent="-342900">
              <a:lnSpc>
                <a:spcPct val="100000"/>
              </a:lnSpc>
              <a:buFont typeface="Arial" panose="020B0604020202020204" pitchFamily="34" charset="0"/>
              <a:buChar char="•"/>
            </a:pPr>
            <a:r>
              <a:rPr lang="en-GB" sz="2200" b="1" spc="-1" dirty="0" smtClean="0">
                <a:solidFill>
                  <a:srgbClr val="008040"/>
                </a:solidFill>
                <a:latin typeface="Arial"/>
              </a:rPr>
              <a:t>The strands of the double helix are separated using an enzyme called helicase </a:t>
            </a:r>
          </a:p>
          <a:p>
            <a:pPr marL="1257300" lvl="2" indent="-342900">
              <a:buFont typeface="Arial" panose="020B0604020202020204" pitchFamily="34" charset="0"/>
              <a:buChar char="•"/>
            </a:pPr>
            <a:r>
              <a:rPr lang="en-GB" sz="2200" b="1" spc="-1" dirty="0">
                <a:solidFill>
                  <a:srgbClr val="008040"/>
                </a:solidFill>
                <a:latin typeface="Arial"/>
              </a:rPr>
              <a:t>T</a:t>
            </a:r>
            <a:r>
              <a:rPr lang="en-GB" sz="2200" b="1" spc="-1" dirty="0" smtClean="0">
                <a:solidFill>
                  <a:srgbClr val="008040"/>
                </a:solidFill>
                <a:latin typeface="Arial"/>
              </a:rPr>
              <a:t>his breaks the hydrogen bonds that hold together the complementary base pairs</a:t>
            </a:r>
            <a:endParaRPr lang="en-GB" sz="2200" b="1" spc="-1" dirty="0">
              <a:solidFill>
                <a:srgbClr val="008040"/>
              </a:solidFill>
              <a:latin typeface="Arial"/>
            </a:endParaRPr>
          </a:p>
          <a:p>
            <a:pPr marL="342900" indent="-342900">
              <a:buFont typeface="Arial" panose="020B0604020202020204" pitchFamily="34" charset="0"/>
              <a:buChar char="•"/>
            </a:pPr>
            <a:r>
              <a:rPr lang="en-GB" sz="2200" b="1" spc="-1" dirty="0" smtClean="0">
                <a:solidFill>
                  <a:srgbClr val="008040"/>
                </a:solidFill>
                <a:latin typeface="Arial"/>
              </a:rPr>
              <a:t>Another enzyme (DNA polymerase) then attaches free nucleotides to the exposed base pairs  </a:t>
            </a:r>
          </a:p>
          <a:p>
            <a:pPr marL="342900" indent="-342900">
              <a:buFont typeface="Arial" panose="020B0604020202020204" pitchFamily="34" charset="0"/>
              <a:buChar char="•"/>
            </a:pPr>
            <a:r>
              <a:rPr lang="en-GB" sz="2200" b="1" spc="-1" dirty="0" smtClean="0">
                <a:solidFill>
                  <a:srgbClr val="008040"/>
                </a:solidFill>
                <a:latin typeface="Arial"/>
              </a:rPr>
              <a:t>Bases only join up with complementary bases</a:t>
            </a:r>
          </a:p>
          <a:p>
            <a:pPr marL="342900" indent="-342900">
              <a:buFont typeface="Arial" panose="020B0604020202020204" pitchFamily="34" charset="0"/>
              <a:buChar char="•"/>
            </a:pPr>
            <a:r>
              <a:rPr lang="en-GB" sz="2200" b="1" spc="-1" dirty="0" smtClean="0">
                <a:solidFill>
                  <a:srgbClr val="008040"/>
                </a:solidFill>
                <a:latin typeface="Arial"/>
              </a:rPr>
              <a:t>The resulting two DNA molecules are made up of one original strand and one new one</a:t>
            </a:r>
          </a:p>
        </p:txBody>
      </p:sp>
      <p:sp>
        <p:nvSpPr>
          <p:cNvPr id="5" name="Rectangle 4"/>
          <p:cNvSpPr/>
          <p:nvPr/>
        </p:nvSpPr>
        <p:spPr>
          <a:xfrm>
            <a:off x="159328" y="1147805"/>
            <a:ext cx="1543472" cy="3416320"/>
          </a:xfrm>
          <a:prstGeom prst="rect">
            <a:avLst/>
          </a:prstGeom>
          <a:ln>
            <a:solidFill>
              <a:srgbClr val="008241"/>
            </a:solidFill>
          </a:ln>
        </p:spPr>
        <p:txBody>
          <a:bodyPr wrap="square">
            <a:spAutoFit/>
          </a:bodyPr>
          <a:lstStyle/>
          <a:p>
            <a:r>
              <a:rPr lang="en-GB" dirty="0">
                <a:solidFill>
                  <a:srgbClr val="0070C0"/>
                </a:solidFill>
                <a:latin typeface="Arial"/>
                <a:cs typeface="Arial"/>
              </a:rPr>
              <a:t>1. What does the course look like?</a:t>
            </a:r>
          </a:p>
          <a:p>
            <a:endParaRPr lang="en-GB" dirty="0">
              <a:solidFill>
                <a:srgbClr val="008000"/>
              </a:solidFill>
              <a:latin typeface="Arial"/>
              <a:cs typeface="Arial"/>
            </a:endParaRPr>
          </a:p>
          <a:p>
            <a:r>
              <a:rPr lang="en-GB" dirty="0">
                <a:solidFill>
                  <a:srgbClr val="00B050"/>
                </a:solidFill>
                <a:latin typeface="Arial"/>
                <a:cs typeface="Arial"/>
              </a:rPr>
              <a:t>2. What can I do to prepare for September?</a:t>
            </a:r>
          </a:p>
          <a:p>
            <a:endParaRPr lang="en-GB" dirty="0">
              <a:solidFill>
                <a:srgbClr val="FF6600"/>
              </a:solidFill>
              <a:latin typeface="Arial"/>
              <a:cs typeface="Arial"/>
            </a:endParaRPr>
          </a:p>
          <a:p>
            <a:r>
              <a:rPr lang="en-GB" dirty="0">
                <a:solidFill>
                  <a:srgbClr val="FF6600"/>
                </a:solidFill>
                <a:latin typeface="Arial"/>
                <a:cs typeface="Arial"/>
              </a:rPr>
              <a:t>3. What is DNA replication?</a:t>
            </a:r>
          </a:p>
        </p:txBody>
      </p:sp>
      <p:pic>
        <p:nvPicPr>
          <p:cNvPr id="6" name="Picture 5"/>
          <p:cNvPicPr>
            <a:picLocks noChangeAspect="1"/>
          </p:cNvPicPr>
          <p:nvPr/>
        </p:nvPicPr>
        <p:blipFill>
          <a:blip r:embed="rId2"/>
          <a:stretch>
            <a:fillRect/>
          </a:stretch>
        </p:blipFill>
        <p:spPr>
          <a:xfrm>
            <a:off x="4321310" y="4727492"/>
            <a:ext cx="2369127" cy="2083954"/>
          </a:xfrm>
          <a:prstGeom prst="rect">
            <a:avLst/>
          </a:prstGeom>
        </p:spPr>
      </p:pic>
      <p:pic>
        <p:nvPicPr>
          <p:cNvPr id="7" name="Picture 6"/>
          <p:cNvPicPr>
            <a:picLocks noChangeAspect="1"/>
          </p:cNvPicPr>
          <p:nvPr/>
        </p:nvPicPr>
        <p:blipFill>
          <a:blip r:embed="rId3"/>
          <a:stretch>
            <a:fillRect/>
          </a:stretch>
        </p:blipFill>
        <p:spPr>
          <a:xfrm>
            <a:off x="6728631" y="4544290"/>
            <a:ext cx="2138277" cy="2103789"/>
          </a:xfrm>
          <a:prstGeom prst="rect">
            <a:avLst/>
          </a:prstGeom>
        </p:spPr>
      </p:pic>
      <p:sp>
        <p:nvSpPr>
          <p:cNvPr id="2" name="TextBox 1"/>
          <p:cNvSpPr txBox="1"/>
          <p:nvPr/>
        </p:nvSpPr>
        <p:spPr>
          <a:xfrm>
            <a:off x="3754015" y="5769469"/>
            <a:ext cx="1080655" cy="1051894"/>
          </a:xfrm>
          <a:prstGeom prst="rect">
            <a:avLst/>
          </a:prstGeom>
          <a:solidFill>
            <a:schemeClr val="bg1"/>
          </a:solidFill>
        </p:spPr>
        <p:txBody>
          <a:bodyPr wrap="square" rtlCol="0">
            <a:spAutoFit/>
          </a:bodyPr>
          <a:lstStyle/>
          <a:p>
            <a:endParaRPr lang="en-GB" dirty="0"/>
          </a:p>
        </p:txBody>
      </p:sp>
      <p:sp>
        <p:nvSpPr>
          <p:cNvPr id="8" name="Rectangle 7"/>
          <p:cNvSpPr/>
          <p:nvPr/>
        </p:nvSpPr>
        <p:spPr>
          <a:xfrm>
            <a:off x="159327" y="4822145"/>
            <a:ext cx="3594687" cy="1754326"/>
          </a:xfrm>
          <a:prstGeom prst="rect">
            <a:avLst/>
          </a:prstGeom>
          <a:ln>
            <a:solidFill>
              <a:srgbClr val="008241"/>
            </a:solidFill>
          </a:ln>
        </p:spPr>
        <p:txBody>
          <a:bodyPr wrap="square">
            <a:spAutoFit/>
          </a:bodyPr>
          <a:lstStyle/>
          <a:p>
            <a:r>
              <a:rPr lang="en-GB" dirty="0" smtClean="0">
                <a:solidFill>
                  <a:srgbClr val="008241"/>
                </a:solidFill>
                <a:latin typeface="Arial"/>
                <a:cs typeface="Arial"/>
              </a:rPr>
              <a:t>Watch this video to find out more!</a:t>
            </a:r>
          </a:p>
          <a:p>
            <a:r>
              <a:rPr lang="en-GB" sz="1200" dirty="0">
                <a:hlinkClick r:id="rId4"/>
              </a:rPr>
              <a:t>https://</a:t>
            </a:r>
            <a:r>
              <a:rPr lang="en-GB" sz="1200" dirty="0" smtClean="0">
                <a:hlinkClick r:id="rId4"/>
              </a:rPr>
              <a:t>www.khanacademy.org/science/biology/dna-as-the-genetic-material/dna-replication/v/rna-transcription-and-translation</a:t>
            </a:r>
            <a:endParaRPr lang="en-GB" sz="1200" dirty="0">
              <a:solidFill>
                <a:srgbClr val="0070C0"/>
              </a:solidFill>
              <a:latin typeface="Arial"/>
              <a:cs typeface="Arial"/>
            </a:endParaRPr>
          </a:p>
          <a:p>
            <a:r>
              <a:rPr lang="en-GB" dirty="0" smtClean="0">
                <a:solidFill>
                  <a:srgbClr val="008241"/>
                </a:solidFill>
                <a:latin typeface="Arial"/>
                <a:cs typeface="Arial"/>
              </a:rPr>
              <a:t>Or read this!</a:t>
            </a:r>
          </a:p>
          <a:p>
            <a:r>
              <a:rPr lang="en-GB" sz="1200" dirty="0">
                <a:hlinkClick r:id="rId5"/>
              </a:rPr>
              <a:t>https://www.khanacademy.org/science/biology/dna-as-the-genetic-material/dna-replication/a/molecular-mechanism-of-dna-replication</a:t>
            </a:r>
            <a:endParaRPr lang="en-GB" sz="1200" dirty="0">
              <a:solidFill>
                <a:srgbClr val="FF6600"/>
              </a:solidFill>
              <a:latin typeface="Arial"/>
              <a:cs typeface="Arial"/>
            </a:endParaRPr>
          </a:p>
        </p:txBody>
      </p:sp>
    </p:spTree>
    <p:extLst>
      <p:ext uri="{BB962C8B-B14F-4D97-AF65-F5344CB8AC3E}">
        <p14:creationId xmlns:p14="http://schemas.microsoft.com/office/powerpoint/2010/main" val="30936418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84753E9582E546B1BAA271D814B794" ma:contentTypeVersion="10" ma:contentTypeDescription="Create a new document." ma:contentTypeScope="" ma:versionID="1005ddbc4fbc7a58eea9545821c1e84e">
  <xsd:schema xmlns:xsd="http://www.w3.org/2001/XMLSchema" xmlns:xs="http://www.w3.org/2001/XMLSchema" xmlns:p="http://schemas.microsoft.com/office/2006/metadata/properties" xmlns:ns3="10a41c4c-3b8a-4de9-902e-26e476f3f845" xmlns:ns4="41bf3900-0ce4-4e18-a52c-a93b27a80929" targetNamespace="http://schemas.microsoft.com/office/2006/metadata/properties" ma:root="true" ma:fieldsID="6bff1a358190899486e63a80788f1978" ns3:_="" ns4:_="">
    <xsd:import namespace="10a41c4c-3b8a-4de9-902e-26e476f3f845"/>
    <xsd:import namespace="41bf3900-0ce4-4e18-a52c-a93b27a8092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a41c4c-3b8a-4de9-902e-26e476f3f8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1bf3900-0ce4-4e18-a52c-a93b27a8092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0BAE86-A4FC-4742-BA27-3F41A0CD9FEE}">
  <ds:schemaRefs>
    <ds:schemaRef ds:uri="http://schemas.microsoft.com/sharepoint/v3/contenttype/forms"/>
  </ds:schemaRefs>
</ds:datastoreItem>
</file>

<file path=customXml/itemProps2.xml><?xml version="1.0" encoding="utf-8"?>
<ds:datastoreItem xmlns:ds="http://schemas.openxmlformats.org/officeDocument/2006/customXml" ds:itemID="{F8A6790A-D316-4835-AD7C-A412A3C376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a41c4c-3b8a-4de9-902e-26e476f3f845"/>
    <ds:schemaRef ds:uri="41bf3900-0ce4-4e18-a52c-a93b27a809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A70B2B-BABF-480B-A44E-BF285BBD44C1}">
  <ds:schemaRefs>
    <ds:schemaRef ds:uri="http://schemas.microsoft.com/office/2006/documentManagement/types"/>
    <ds:schemaRef ds:uri="41bf3900-0ce4-4e18-a52c-a93b27a80929"/>
    <ds:schemaRef ds:uri="http://schemas.openxmlformats.org/package/2006/metadata/core-properties"/>
    <ds:schemaRef ds:uri="10a41c4c-3b8a-4de9-902e-26e476f3f845"/>
    <ds:schemaRef ds:uri="http://purl.org/dc/elements/1.1/"/>
    <ds:schemaRef ds:uri="http://www.w3.org/XML/1998/namespace"/>
    <ds:schemaRef ds:uri="http://schemas.microsoft.com/office/infopath/2007/PartnerControls"/>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664</TotalTime>
  <Words>1652</Words>
  <Application>Microsoft Office PowerPoint</Application>
  <PresentationFormat>On-screen Show (4:3)</PresentationFormat>
  <Paragraphs>202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Cambria</vt:lpstr>
      <vt:lpstr>MS Mincho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Manor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Paula-May Batson</dc:creator>
  <cp:lastModifiedBy>Fiona Daft</cp:lastModifiedBy>
  <cp:revision>91</cp:revision>
  <dcterms:created xsi:type="dcterms:W3CDTF">2016-06-30T08:02:07Z</dcterms:created>
  <dcterms:modified xsi:type="dcterms:W3CDTF">2020-06-10T08:09:18Z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0x0101003684753E9582E546B1BAA271D814B794</vt:lpwstr>
  </property>
</Properties>
</file>