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9" r:id="rId2"/>
    <p:sldId id="310" r:id="rId3"/>
    <p:sldId id="311" r:id="rId4"/>
    <p:sldId id="312" r:id="rId5"/>
    <p:sldId id="313" r:id="rId6"/>
    <p:sldId id="314" r:id="rId7"/>
    <p:sldId id="260"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16" r:id="rId53"/>
    <p:sldId id="317" r:id="rId54"/>
    <p:sldId id="318" r:id="rId55"/>
    <p:sldId id="315"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DAD796-6311-4522-8F80-1BBDB341E361}" v="155" dt="2020-06-14T16:04:31.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3DEF2B-5259-4084-A49D-3C3FA35BE51A}"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D07F5-C969-4F8C-AD04-7344D64F6376}" type="slidenum">
              <a:rPr lang="en-GB" smtClean="0"/>
              <a:t>‹#›</a:t>
            </a:fld>
            <a:endParaRPr lang="en-GB"/>
          </a:p>
        </p:txBody>
      </p:sp>
    </p:spTree>
    <p:extLst>
      <p:ext uri="{BB962C8B-B14F-4D97-AF65-F5344CB8AC3E}">
        <p14:creationId xmlns:p14="http://schemas.microsoft.com/office/powerpoint/2010/main" val="943611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3DEF2B-5259-4084-A49D-3C3FA35BE51A}"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D07F5-C969-4F8C-AD04-7344D64F6376}" type="slidenum">
              <a:rPr lang="en-GB" smtClean="0"/>
              <a:t>‹#›</a:t>
            </a:fld>
            <a:endParaRPr lang="en-GB"/>
          </a:p>
        </p:txBody>
      </p:sp>
    </p:spTree>
    <p:extLst>
      <p:ext uri="{BB962C8B-B14F-4D97-AF65-F5344CB8AC3E}">
        <p14:creationId xmlns:p14="http://schemas.microsoft.com/office/powerpoint/2010/main" val="1510563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3DEF2B-5259-4084-A49D-3C3FA35BE51A}" type="datetimeFigureOut">
              <a:rPr lang="en-GB" smtClean="0"/>
              <a:t>15/06/2020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7D07F5-C969-4F8C-AD04-7344D64F6376}" type="slidenum">
              <a:rPr lang="en-GB" smtClean="0"/>
              <a:t>‹#›</a:t>
            </a:fld>
            <a:endParaRPr lang="en-GB"/>
          </a:p>
        </p:txBody>
      </p:sp>
    </p:spTree>
    <p:extLst>
      <p:ext uri="{BB962C8B-B14F-4D97-AF65-F5344CB8AC3E}">
        <p14:creationId xmlns:p14="http://schemas.microsoft.com/office/powerpoint/2010/main" val="311884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3DEF2B-5259-4084-A49D-3C3FA35BE51A}"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D07F5-C969-4F8C-AD04-7344D64F6376}" type="slidenum">
              <a:rPr lang="en-GB" smtClean="0"/>
              <a:t>‹#›</a:t>
            </a:fld>
            <a:endParaRPr lang="en-GB"/>
          </a:p>
        </p:txBody>
      </p:sp>
    </p:spTree>
    <p:extLst>
      <p:ext uri="{BB962C8B-B14F-4D97-AF65-F5344CB8AC3E}">
        <p14:creationId xmlns:p14="http://schemas.microsoft.com/office/powerpoint/2010/main" val="2909658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3DEF2B-5259-4084-A49D-3C3FA35BE51A}" type="datetimeFigureOut">
              <a:rPr lang="en-GB" smtClean="0"/>
              <a:t>15/06/2020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7D07F5-C969-4F8C-AD04-7344D64F6376}" type="slidenum">
              <a:rPr lang="en-GB" smtClean="0"/>
              <a:t>‹#›</a:t>
            </a:fld>
            <a:endParaRPr lang="en-GB"/>
          </a:p>
        </p:txBody>
      </p:sp>
    </p:spTree>
    <p:extLst>
      <p:ext uri="{BB962C8B-B14F-4D97-AF65-F5344CB8AC3E}">
        <p14:creationId xmlns:p14="http://schemas.microsoft.com/office/powerpoint/2010/main" val="1055441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63DEF2B-5259-4084-A49D-3C3FA35BE51A}" type="datetimeFigureOut">
              <a:rPr lang="en-GB" smtClean="0"/>
              <a:t>15/06/2020</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37D07F5-C969-4F8C-AD04-7344D64F6376}" type="slidenum">
              <a:rPr lang="en-GB" smtClean="0"/>
              <a:t>‹#›</a:t>
            </a:fld>
            <a:endParaRPr lang="en-GB"/>
          </a:p>
        </p:txBody>
      </p:sp>
    </p:spTree>
    <p:extLst>
      <p:ext uri="{BB962C8B-B14F-4D97-AF65-F5344CB8AC3E}">
        <p14:creationId xmlns:p14="http://schemas.microsoft.com/office/powerpoint/2010/main" val="380858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F63DEF2B-5259-4084-A49D-3C3FA35BE51A}" type="datetimeFigureOut">
              <a:rPr lang="en-GB" smtClean="0"/>
              <a:t>15/06/2020</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837D07F5-C969-4F8C-AD04-7344D64F6376}" type="slidenum">
              <a:rPr lang="en-GB" smtClean="0"/>
              <a:t>‹#›</a:t>
            </a:fld>
            <a:endParaRPr lang="en-GB"/>
          </a:p>
        </p:txBody>
      </p:sp>
    </p:spTree>
    <p:extLst>
      <p:ext uri="{BB962C8B-B14F-4D97-AF65-F5344CB8AC3E}">
        <p14:creationId xmlns:p14="http://schemas.microsoft.com/office/powerpoint/2010/main" val="128709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F63DEF2B-5259-4084-A49D-3C3FA35BE51A}" type="datetimeFigureOut">
              <a:rPr lang="en-GB" smtClean="0"/>
              <a:t>15/06/2020</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837D07F5-C969-4F8C-AD04-7344D64F6376}" type="slidenum">
              <a:rPr lang="en-GB" smtClean="0"/>
              <a:t>‹#›</a:t>
            </a:fld>
            <a:endParaRPr lang="en-GB"/>
          </a:p>
        </p:txBody>
      </p:sp>
    </p:spTree>
    <p:extLst>
      <p:ext uri="{BB962C8B-B14F-4D97-AF65-F5344CB8AC3E}">
        <p14:creationId xmlns:p14="http://schemas.microsoft.com/office/powerpoint/2010/main" val="2580581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3DEF2B-5259-4084-A49D-3C3FA35BE51A}" type="datetimeFigureOut">
              <a:rPr lang="en-GB" smtClean="0"/>
              <a:t>15/06/2020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7D07F5-C969-4F8C-AD04-7344D64F6376}" type="slidenum">
              <a:rPr lang="en-GB" smtClean="0"/>
              <a:t>‹#›</a:t>
            </a:fld>
            <a:endParaRPr lang="en-GB"/>
          </a:p>
        </p:txBody>
      </p:sp>
    </p:spTree>
    <p:extLst>
      <p:ext uri="{BB962C8B-B14F-4D97-AF65-F5344CB8AC3E}">
        <p14:creationId xmlns:p14="http://schemas.microsoft.com/office/powerpoint/2010/main" val="1482556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63DEF2B-5259-4084-A49D-3C3FA35BE51A}" type="datetimeFigureOut">
              <a:rPr lang="en-GB" smtClean="0"/>
              <a:t>15/06/2020</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37D07F5-C969-4F8C-AD04-7344D64F6376}" type="slidenum">
              <a:rPr lang="en-GB" smtClean="0"/>
              <a:t>‹#›</a:t>
            </a:fld>
            <a:endParaRPr lang="en-GB"/>
          </a:p>
        </p:txBody>
      </p:sp>
    </p:spTree>
    <p:extLst>
      <p:ext uri="{BB962C8B-B14F-4D97-AF65-F5344CB8AC3E}">
        <p14:creationId xmlns:p14="http://schemas.microsoft.com/office/powerpoint/2010/main" val="348271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63DEF2B-5259-4084-A49D-3C3FA35BE51A}" type="datetimeFigureOut">
              <a:rPr lang="en-GB" smtClean="0"/>
              <a:t>15/06/2020</a:t>
            </a:fld>
            <a:endParaRPr lang="en-GB"/>
          </a:p>
        </p:txBody>
      </p:sp>
      <p:sp>
        <p:nvSpPr>
          <p:cNvPr id="9" name="Footer Placeholder 8"/>
          <p:cNvSpPr>
            <a:spLocks noGrp="1"/>
          </p:cNvSpPr>
          <p:nvPr>
            <p:ph type="ftr" sz="quarter" idx="11"/>
          </p:nvPr>
        </p:nvSpPr>
        <p:spPr>
          <a:xfrm>
            <a:off x="2624326" y="6356351"/>
            <a:ext cx="4433638" cy="365125"/>
          </a:xfrm>
        </p:spPr>
        <p:txBody>
          <a:bodyPr/>
          <a:lstStyle/>
          <a:p>
            <a:endParaRPr lang="en-GB"/>
          </a:p>
        </p:txBody>
      </p:sp>
      <p:sp>
        <p:nvSpPr>
          <p:cNvPr id="10" name="Slide Number Placeholder 9"/>
          <p:cNvSpPr>
            <a:spLocks noGrp="1"/>
          </p:cNvSpPr>
          <p:nvPr>
            <p:ph type="sldNum" sz="quarter" idx="12"/>
          </p:nvPr>
        </p:nvSpPr>
        <p:spPr/>
        <p:txBody>
          <a:bodyPr/>
          <a:lstStyle/>
          <a:p>
            <a:fld id="{837D07F5-C969-4F8C-AD04-7344D64F6376}" type="slidenum">
              <a:rPr lang="en-GB" smtClean="0"/>
              <a:t>‹#›</a:t>
            </a:fld>
            <a:endParaRPr lang="en-GB"/>
          </a:p>
        </p:txBody>
      </p:sp>
    </p:spTree>
    <p:extLst>
      <p:ext uri="{BB962C8B-B14F-4D97-AF65-F5344CB8AC3E}">
        <p14:creationId xmlns:p14="http://schemas.microsoft.com/office/powerpoint/2010/main" val="1294707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F63DEF2B-5259-4084-A49D-3C3FA35BE51A}" type="datetimeFigureOut">
              <a:rPr lang="en-GB" smtClean="0"/>
              <a:t>15/06/2020</a:t>
            </a:fld>
            <a:endParaRPr lang="en-GB"/>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837D07F5-C969-4F8C-AD04-7344D64F6376}" type="slidenum">
              <a:rPr lang="en-GB" smtClean="0"/>
              <a:t>‹#›</a:t>
            </a:fld>
            <a:endParaRPr lang="en-GB"/>
          </a:p>
        </p:txBody>
      </p:sp>
    </p:spTree>
    <p:extLst>
      <p:ext uri="{BB962C8B-B14F-4D97-AF65-F5344CB8AC3E}">
        <p14:creationId xmlns:p14="http://schemas.microsoft.com/office/powerpoint/2010/main" val="1137841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qualifications.pearson.com/content/dam/pdf/BTEC-Nationals/Engineering/2016/specification-and-sample-assessments/SPEC-BTEC-NAT-ENG-ExtCert.pdf" TargetMode="External"/><Relationship Id="rId2" Type="http://schemas.openxmlformats.org/officeDocument/2006/relationships/hyperlink" Target="mailto:lgregory@nationalce-ac.org.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qualifications.pearson.com/content/dam/pdf/BTEC-Nationals/Engineering/2016/specification-and-sample-assessments/SPEC-BTEC-NAT-ENG-ExtCert.pdf"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amp;esrc=s&amp;frm=1&amp;source=images&amp;cd=&amp;cad=rja&amp;uact=8&amp;ved=0CAcQjRxqFQoTCNnHpd-8q8gCFYgZPgodiG0BiQ&amp;url=http://pressureforming.co.uk/vacuum-forming/&amp;psig=AFQjCNHvhjM6_mzwncP7Doi3S9tAcCdQUA&amp;ust=1444139428506735"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hyperlink" Target="http://www.google.co.uk/url?sa=i&amp;rct=j&amp;q=&amp;esrc=s&amp;frm=1&amp;source=images&amp;cd=&amp;cad=rja&amp;uact=8&amp;ved=0CAcQjRxqFQoTCKiXwdu9q8gCFQIKPgodB7wCPQ&amp;url=http://www.snipview.com/q/Rotational_molding&amp;bvm=bv.104317490,d.dmo&amp;psig=AFQjCNE8uSJfKiXMZMY-9qiO-mnO2JZYxg&amp;ust=1444139679880963"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qualifications.pearson.com/content/dam/pdf/BTEC-Nationals/Engineering/2016/specification-and-sample-assessments/SPEC-BTEC-NAT-ENG-ExtCert.pdf"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qualifications.pearson.com/content/dam/pdf/BTEC-Nationals/Engineering/2016/specification-and-sample-assessments/SPEC-BTEC-NAT-ENG-ExtCert.pdf" TargetMode="Externa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uk/url?sa=i&amp;rct=j&amp;q=&amp;esrc=s&amp;frm=1&amp;source=images&amp;cd=&amp;cad=rja&amp;uact=8&amp;ved=0CAcQjRxqFQoTCNnHpd-8q8gCFYgZPgodiG0BiQ&amp;url=http://pressureforming.co.uk/vacuum-forming/&amp;psig=AFQjCNHvhjM6_mzwncP7Doi3S9tAcCdQUA&amp;ust=1444139428506735"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mailto:lgregory@nationalce-ac.org.uk" TargetMode="External"/><Relationship Id="rId4" Type="http://schemas.openxmlformats.org/officeDocument/2006/relationships/hyperlink" Target="https://qualifications.pearson.com/content/dam/pdf/BTEC-Nationals/Engineering/2016/specification-and-sample-assessments/SPEC-BTEC-NAT-ENG-ExtCert.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uk/url?sa=i&amp;rct=j&amp;q=&amp;esrc=s&amp;frm=1&amp;source=images&amp;cd=&amp;cad=rja&amp;uact=8&amp;ved=0CAcQjRxqFQoTCKiXwdu9q8gCFQIKPgodB7wCPQ&amp;url=http://www.snipview.com/q/Rotational_molding&amp;bvm=bv.104317490,d.dmo&amp;psig=AFQjCNE8uSJfKiXMZMY-9qiO-mnO2JZYxg&amp;ust=1444139679880963" TargetMode="Externa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v=dQf_vE7tOlw" TargetMode="External"/><Relationship Id="rId2" Type="http://schemas.openxmlformats.org/officeDocument/2006/relationships/hyperlink" Target="https://www.youtube.com/watch?v=8NXLKRW1IEU" TargetMode="External"/><Relationship Id="rId1" Type="http://schemas.openxmlformats.org/officeDocument/2006/relationships/slideLayout" Target="../slideLayouts/slideLayout9.xml"/><Relationship Id="rId6" Type="http://schemas.openxmlformats.org/officeDocument/2006/relationships/hyperlink" Target="https://www.channel4.com/programmes/how-to-build/episode-guide" TargetMode="External"/><Relationship Id="rId5" Type="http://schemas.openxmlformats.org/officeDocument/2006/relationships/hyperlink" Target="https://www.youtube.com/watch?v=ahgrNHuURKs" TargetMode="External"/><Relationship Id="rId4" Type="http://schemas.openxmlformats.org/officeDocument/2006/relationships/hyperlink" Target="https://www.youtube.com/results?search_query=big+bigger+biggest"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mailto:lgregory@nationalce-ac.org.u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qualifications.pearson.com/content/dam/pdf/BTEC-Nationals/Engineering/2016/specification-and-sample-assessments/SPEC-BTEC-NAT-ENG-ExtCert.pdf"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1CAFACD3-709A-4E59-A88D-AEA7923F235C}"/>
              </a:ext>
            </a:extLst>
          </p:cNvPr>
          <p:cNvSpPr>
            <a:spLocks noGrp="1"/>
          </p:cNvSpPr>
          <p:nvPr>
            <p:ph type="title"/>
          </p:nvPr>
        </p:nvSpPr>
        <p:spPr>
          <a:xfrm>
            <a:off x="1200565" y="1087374"/>
            <a:ext cx="6737617" cy="1000978"/>
          </a:xfrm>
        </p:spPr>
        <p:txBody>
          <a:bodyPr>
            <a:normAutofit/>
          </a:bodyPr>
          <a:lstStyle/>
          <a:p>
            <a:r>
              <a:rPr lang="en-GB" sz="4000" b="1" dirty="0"/>
              <a:t>Firstly this course has changed</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28B2DEFF-7D11-439F-8FA7-5C8BE1C07AA6}"/>
              </a:ext>
            </a:extLst>
          </p:cNvPr>
          <p:cNvSpPr>
            <a:spLocks noGrp="1"/>
          </p:cNvSpPr>
          <p:nvPr>
            <p:ph idx="1"/>
          </p:nvPr>
        </p:nvSpPr>
        <p:spPr>
          <a:xfrm>
            <a:off x="1200564" y="2535446"/>
            <a:ext cx="6737617" cy="3554457"/>
          </a:xfrm>
        </p:spPr>
        <p:txBody>
          <a:bodyPr>
            <a:normAutofit/>
          </a:bodyPr>
          <a:lstStyle/>
          <a:p>
            <a:r>
              <a:rPr lang="en-GB" dirty="0">
                <a:solidFill>
                  <a:schemeClr val="tx1"/>
                </a:solidFill>
              </a:rPr>
              <a:t>We used to run </a:t>
            </a:r>
            <a:r>
              <a:rPr lang="en-GB" b="1" dirty="0">
                <a:solidFill>
                  <a:schemeClr val="tx1"/>
                </a:solidFill>
              </a:rPr>
              <a:t>AQA L3 Engineering Mechatronics</a:t>
            </a:r>
          </a:p>
          <a:p>
            <a:r>
              <a:rPr lang="en-GB" dirty="0">
                <a:solidFill>
                  <a:schemeClr val="tx1"/>
                </a:solidFill>
              </a:rPr>
              <a:t>However due to the course now being cancelled we have had to start a new course. </a:t>
            </a:r>
            <a:r>
              <a:rPr lang="en-GB" b="1" dirty="0">
                <a:solidFill>
                  <a:schemeClr val="tx1"/>
                </a:solidFill>
              </a:rPr>
              <a:t>BTEC Level 3 National Extended Certificate in Engineering</a:t>
            </a:r>
          </a:p>
          <a:p>
            <a:r>
              <a:rPr lang="en-GB" dirty="0">
                <a:solidFill>
                  <a:schemeClr val="tx1"/>
                </a:solidFill>
              </a:rPr>
              <a:t>We will introduce some of the key aspects of this course in this session</a:t>
            </a:r>
          </a:p>
          <a:p>
            <a:r>
              <a:rPr lang="en-GB" dirty="0">
                <a:solidFill>
                  <a:schemeClr val="tx1"/>
                </a:solidFill>
              </a:rPr>
              <a:t>We apologise for the inconvenience and confusion but it was not announced until after the 6</a:t>
            </a:r>
            <a:r>
              <a:rPr lang="en-GB" baseline="30000" dirty="0">
                <a:solidFill>
                  <a:schemeClr val="tx1"/>
                </a:solidFill>
              </a:rPr>
              <a:t>th</a:t>
            </a:r>
            <a:r>
              <a:rPr lang="en-GB" dirty="0">
                <a:solidFill>
                  <a:schemeClr val="tx1"/>
                </a:solidFill>
              </a:rPr>
              <a:t> form open evening.</a:t>
            </a:r>
          </a:p>
          <a:p>
            <a:r>
              <a:rPr lang="en-GB" dirty="0">
                <a:solidFill>
                  <a:schemeClr val="tx1"/>
                </a:solidFill>
              </a:rPr>
              <a:t>If you have any questions please contact Mr Gregory</a:t>
            </a:r>
          </a:p>
          <a:p>
            <a:pPr marL="0" indent="0">
              <a:buNone/>
            </a:pPr>
            <a:r>
              <a:rPr lang="en-GB" dirty="0">
                <a:solidFill>
                  <a:schemeClr val="tx1"/>
                </a:solidFill>
                <a:hlinkClick r:id="rId2"/>
              </a:rPr>
              <a:t>lgregory@nationalce-ac.org.uk</a:t>
            </a:r>
            <a:r>
              <a:rPr lang="en-GB" dirty="0">
                <a:solidFill>
                  <a:schemeClr val="tx1"/>
                </a:solidFill>
              </a:rPr>
              <a:t> </a:t>
            </a:r>
          </a:p>
        </p:txBody>
      </p:sp>
      <p:sp>
        <p:nvSpPr>
          <p:cNvPr id="4" name="Rectangle 3">
            <a:extLst>
              <a:ext uri="{FF2B5EF4-FFF2-40B4-BE49-F238E27FC236}">
                <a16:creationId xmlns:a16="http://schemas.microsoft.com/office/drawing/2014/main" id="{6900A161-432B-4775-85A6-F2EB9AC8D241}"/>
              </a:ext>
            </a:extLst>
          </p:cNvPr>
          <p:cNvSpPr/>
          <p:nvPr/>
        </p:nvSpPr>
        <p:spPr>
          <a:xfrm>
            <a:off x="195658" y="6546889"/>
            <a:ext cx="8916113" cy="246221"/>
          </a:xfrm>
          <a:prstGeom prst="rect">
            <a:avLst/>
          </a:prstGeom>
        </p:spPr>
        <p:txBody>
          <a:bodyPr wrap="square">
            <a:spAutoFit/>
          </a:bodyPr>
          <a:lstStyle/>
          <a:p>
            <a:r>
              <a:rPr lang="en-GB" sz="1000" dirty="0">
                <a:hlinkClick r:id="rId3"/>
              </a:rPr>
              <a:t>https://qualifications.pearson.com/content/dam/pdf/BTEC-Nationals/Engineering/2016/specification-and-sample-assessments/SPEC-BTEC-NAT-ENG-ExtCert.pdf</a:t>
            </a:r>
            <a:r>
              <a:rPr lang="en-GB" sz="1000" dirty="0"/>
              <a:t>  </a:t>
            </a:r>
          </a:p>
        </p:txBody>
      </p:sp>
    </p:spTree>
    <p:extLst>
      <p:ext uri="{BB962C8B-B14F-4D97-AF65-F5344CB8AC3E}">
        <p14:creationId xmlns:p14="http://schemas.microsoft.com/office/powerpoint/2010/main" val="424526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1D7602-6D2D-46C2-A7B2-434F3678DC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5539253-EA7C-41D9-9930-0923683AA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9148581"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482600" y="1123837"/>
            <a:ext cx="2305435" cy="4601183"/>
          </a:xfrm>
        </p:spPr>
        <p:txBody>
          <a:bodyPr vert="horz" lIns="91440" tIns="45720" rIns="91440" bIns="45720" rtlCol="0" anchor="ctr">
            <a:normAutofit/>
          </a:bodyPr>
          <a:lstStyle/>
          <a:p>
            <a:pPr algn="r"/>
            <a:r>
              <a:rPr lang="en-US" sz="3600">
                <a:solidFill>
                  <a:schemeClr val="tx1">
                    <a:lumMod val="85000"/>
                    <a:lumOff val="15000"/>
                  </a:schemeClr>
                </a:solidFill>
              </a:rPr>
              <a:t>Q3</a:t>
            </a:r>
          </a:p>
        </p:txBody>
      </p:sp>
      <p:cxnSp>
        <p:nvCxnSpPr>
          <p:cNvPr id="14" name="Straight Connector 13">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61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3295185" y="864108"/>
            <a:ext cx="4608275" cy="512064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2880">
              <a:lnSpc>
                <a:spcPct val="90000"/>
              </a:lnSpc>
              <a:buClr>
                <a:schemeClr val="accent1"/>
              </a:buClr>
              <a:buFont typeface="Wingdings 2" pitchFamily="18" charset="2"/>
              <a:buChar char=""/>
            </a:pPr>
            <a:r>
              <a:rPr lang="en-US">
                <a:solidFill>
                  <a:schemeClr val="tx1">
                    <a:lumMod val="65000"/>
                    <a:lumOff val="35000"/>
                  </a:schemeClr>
                </a:solidFill>
              </a:rPr>
              <a:t>If a metal is a good conductor what does this mean that it is good at doing?</a:t>
            </a:r>
          </a:p>
        </p:txBody>
      </p:sp>
    </p:spTree>
    <p:extLst>
      <p:ext uri="{BB962C8B-B14F-4D97-AF65-F5344CB8AC3E}">
        <p14:creationId xmlns:p14="http://schemas.microsoft.com/office/powerpoint/2010/main" val="1549385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FF1D7602-6D2D-46C2-A7B2-434F3678DC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45">
            <a:extLst>
              <a:ext uri="{FF2B5EF4-FFF2-40B4-BE49-F238E27FC236}">
                <a16:creationId xmlns:a16="http://schemas.microsoft.com/office/drawing/2014/main" id="{35539253-EA7C-41D9-9930-0923683AA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9148581"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482600" y="1123837"/>
            <a:ext cx="2305435" cy="4601183"/>
          </a:xfrm>
        </p:spPr>
        <p:txBody>
          <a:bodyPr vert="horz" lIns="91440" tIns="45720" rIns="91440" bIns="45720" rtlCol="0">
            <a:normAutofit/>
          </a:bodyPr>
          <a:lstStyle/>
          <a:p>
            <a:pPr algn="r"/>
            <a:r>
              <a:rPr lang="en-US" spc="-100">
                <a:solidFill>
                  <a:schemeClr val="tx1">
                    <a:lumMod val="85000"/>
                    <a:lumOff val="15000"/>
                  </a:schemeClr>
                </a:solidFill>
              </a:rPr>
              <a:t>Q4</a:t>
            </a:r>
          </a:p>
        </p:txBody>
      </p:sp>
      <p:cxnSp>
        <p:nvCxnSpPr>
          <p:cNvPr id="48" name="Straight Connector 47">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61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3295185" y="2996952"/>
            <a:ext cx="4608275" cy="29877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Where does metal come from?</a:t>
            </a:r>
          </a:p>
        </p:txBody>
      </p:sp>
    </p:spTree>
    <p:extLst>
      <p:ext uri="{BB962C8B-B14F-4D97-AF65-F5344CB8AC3E}">
        <p14:creationId xmlns:p14="http://schemas.microsoft.com/office/powerpoint/2010/main" val="4047755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F1D7602-6D2D-46C2-A7B2-434F3678DC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5539253-EA7C-41D9-9930-0923683AA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9148581"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482600" y="1123837"/>
            <a:ext cx="2305435" cy="4601183"/>
          </a:xfrm>
        </p:spPr>
        <p:txBody>
          <a:bodyPr vert="horz" lIns="91440" tIns="45720" rIns="91440" bIns="45720" rtlCol="0" anchor="ctr">
            <a:normAutofit/>
          </a:bodyPr>
          <a:lstStyle/>
          <a:p>
            <a:pPr algn="r"/>
            <a:r>
              <a:rPr lang="en-US" sz="3600">
                <a:solidFill>
                  <a:schemeClr val="tx1">
                    <a:lumMod val="85000"/>
                    <a:lumOff val="15000"/>
                  </a:schemeClr>
                </a:solidFill>
              </a:rPr>
              <a:t>Q5</a:t>
            </a:r>
          </a:p>
        </p:txBody>
      </p:sp>
      <p:cxnSp>
        <p:nvCxnSpPr>
          <p:cNvPr id="14" name="Straight Connector 13">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61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3295185" y="864108"/>
            <a:ext cx="5848815" cy="512064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Clr>
                <a:schemeClr val="accent1"/>
              </a:buClr>
              <a:buNone/>
            </a:pPr>
            <a:r>
              <a:rPr lang="en-US" dirty="0">
                <a:solidFill>
                  <a:schemeClr val="tx1">
                    <a:lumMod val="65000"/>
                    <a:lumOff val="35000"/>
                  </a:schemeClr>
                </a:solidFill>
              </a:rPr>
              <a:t>True or False</a:t>
            </a:r>
          </a:p>
          <a:p>
            <a:pPr marL="0" indent="-182880">
              <a:lnSpc>
                <a:spcPct val="90000"/>
              </a:lnSpc>
              <a:buClr>
                <a:schemeClr val="accent1"/>
              </a:buClr>
              <a:buFont typeface="Wingdings 2" pitchFamily="18" charset="2"/>
              <a:buChar char=""/>
            </a:pPr>
            <a:endParaRPr lang="en-US" dirty="0">
              <a:solidFill>
                <a:schemeClr val="tx1">
                  <a:lumMod val="65000"/>
                  <a:lumOff val="35000"/>
                </a:schemeClr>
              </a:solidFill>
            </a:endParaRPr>
          </a:p>
          <a:p>
            <a:pPr marL="0" indent="-182880">
              <a:lnSpc>
                <a:spcPct val="90000"/>
              </a:lnSpc>
              <a:buClr>
                <a:schemeClr val="accent1"/>
              </a:buClr>
              <a:buFont typeface="Wingdings 2" pitchFamily="18" charset="2"/>
              <a:buChar char=""/>
            </a:pPr>
            <a:r>
              <a:rPr lang="en-US" dirty="0">
                <a:solidFill>
                  <a:schemeClr val="tx1">
                    <a:lumMod val="65000"/>
                    <a:lumOff val="35000"/>
                  </a:schemeClr>
                </a:solidFill>
              </a:rPr>
              <a:t>Copper is a non-ferrous alloy?</a:t>
            </a:r>
          </a:p>
          <a:p>
            <a:pPr marL="0" indent="-182880">
              <a:lnSpc>
                <a:spcPct val="90000"/>
              </a:lnSpc>
              <a:buClr>
                <a:schemeClr val="accent1"/>
              </a:buClr>
              <a:buFont typeface="Wingdings 2" pitchFamily="18" charset="2"/>
              <a:buChar char=""/>
            </a:pPr>
            <a:r>
              <a:rPr lang="en-US" dirty="0">
                <a:solidFill>
                  <a:schemeClr val="tx1">
                    <a:lumMod val="65000"/>
                    <a:lumOff val="35000"/>
                  </a:schemeClr>
                </a:solidFill>
              </a:rPr>
              <a:t>Zinc is an alloy?</a:t>
            </a:r>
          </a:p>
          <a:p>
            <a:pPr marL="0" indent="-182880">
              <a:lnSpc>
                <a:spcPct val="90000"/>
              </a:lnSpc>
              <a:buClr>
                <a:schemeClr val="accent1"/>
              </a:buClr>
              <a:buFont typeface="Wingdings 2" pitchFamily="18" charset="2"/>
              <a:buChar char=""/>
            </a:pPr>
            <a:r>
              <a:rPr lang="en-US" dirty="0">
                <a:solidFill>
                  <a:schemeClr val="tx1">
                    <a:lumMod val="65000"/>
                    <a:lumOff val="35000"/>
                  </a:schemeClr>
                </a:solidFill>
              </a:rPr>
              <a:t>Aluminiam is spelt correctly? </a:t>
            </a:r>
          </a:p>
          <a:p>
            <a:pPr marL="0" indent="-182880">
              <a:lnSpc>
                <a:spcPct val="90000"/>
              </a:lnSpc>
              <a:buClr>
                <a:schemeClr val="accent1"/>
              </a:buClr>
              <a:buFont typeface="Wingdings 2" pitchFamily="18" charset="2"/>
              <a:buChar char=""/>
            </a:pPr>
            <a:endParaRPr lang="en-US" dirty="0">
              <a:solidFill>
                <a:schemeClr val="tx1">
                  <a:lumMod val="65000"/>
                  <a:lumOff val="35000"/>
                </a:schemeClr>
              </a:solidFill>
            </a:endParaRPr>
          </a:p>
        </p:txBody>
      </p:sp>
    </p:spTree>
    <p:extLst>
      <p:ext uri="{BB962C8B-B14F-4D97-AF65-F5344CB8AC3E}">
        <p14:creationId xmlns:p14="http://schemas.microsoft.com/office/powerpoint/2010/main" val="3173039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89689" y="1123837"/>
            <a:ext cx="2210611" cy="4601183"/>
          </a:xfrm>
        </p:spPr>
        <p:txBody>
          <a:bodyPr vert="horz" lIns="91440" tIns="45720" rIns="91440" bIns="45720" rtlCol="0" anchor="ctr">
            <a:normAutofit/>
          </a:bodyPr>
          <a:lstStyle/>
          <a:p>
            <a:r>
              <a:rPr lang="en-US" sz="3600"/>
              <a:t>Q6 - Guess me….</a:t>
            </a:r>
          </a:p>
        </p:txBody>
      </p:sp>
      <p:sp>
        <p:nvSpPr>
          <p:cNvPr id="7" name="TextBox 6"/>
          <p:cNvSpPr txBox="1"/>
          <p:nvPr/>
        </p:nvSpPr>
        <p:spPr>
          <a:xfrm>
            <a:off x="2901950" y="864108"/>
            <a:ext cx="2966194" cy="5120640"/>
          </a:xfrm>
          <a:prstGeom prst="rect">
            <a:avLst/>
          </a:prstGeom>
        </p:spPr>
        <p:txBody>
          <a:bodyPr vert="horz" lIns="91440" tIns="45720" rIns="91440" bIns="45720" rtlCol="0" anchor="ctr">
            <a:normAutofit/>
          </a:bodyPr>
          <a:lstStyle/>
          <a:p>
            <a:pPr indent="-182880" defTabSz="914400">
              <a:lnSpc>
                <a:spcPct val="90000"/>
              </a:lnSpc>
              <a:spcAft>
                <a:spcPts val="600"/>
              </a:spcAft>
              <a:buClr>
                <a:schemeClr val="accent1"/>
              </a:buClr>
              <a:buFont typeface="Wingdings 2" pitchFamily="18" charset="2"/>
              <a:buChar char=""/>
            </a:pPr>
            <a:r>
              <a:rPr lang="en-US" sz="2000" dirty="0">
                <a:solidFill>
                  <a:schemeClr val="tx1">
                    <a:lumMod val="65000"/>
                    <a:lumOff val="35000"/>
                  </a:schemeClr>
                </a:solidFill>
              </a:rPr>
              <a:t>A</a:t>
            </a:r>
          </a:p>
          <a:p>
            <a:pPr indent="-182880" defTabSz="914400">
              <a:lnSpc>
                <a:spcPct val="90000"/>
              </a:lnSpc>
              <a:spcAft>
                <a:spcPts val="600"/>
              </a:spcAft>
              <a:buClr>
                <a:schemeClr val="accent1"/>
              </a:buClr>
              <a:buFont typeface="Wingdings 2" pitchFamily="18" charset="2"/>
              <a:buChar char=""/>
            </a:pPr>
            <a:r>
              <a:rPr lang="en-US" sz="2000" dirty="0">
                <a:solidFill>
                  <a:schemeClr val="tx1">
                    <a:lumMod val="65000"/>
                    <a:lumOff val="35000"/>
                  </a:schemeClr>
                </a:solidFill>
              </a:rPr>
              <a:t>I am strong…</a:t>
            </a:r>
          </a:p>
          <a:p>
            <a:pPr indent="-182880" defTabSz="914400">
              <a:lnSpc>
                <a:spcPct val="90000"/>
              </a:lnSpc>
              <a:spcAft>
                <a:spcPts val="600"/>
              </a:spcAft>
              <a:buClr>
                <a:schemeClr val="accent1"/>
              </a:buClr>
              <a:buFont typeface="Wingdings 2" pitchFamily="18" charset="2"/>
              <a:buChar char=""/>
            </a:pPr>
            <a:r>
              <a:rPr lang="en-US" sz="2000" dirty="0">
                <a:solidFill>
                  <a:schemeClr val="tx1">
                    <a:lumMod val="65000"/>
                    <a:lumOff val="35000"/>
                  </a:schemeClr>
                </a:solidFill>
              </a:rPr>
              <a:t>I am brittle…</a:t>
            </a:r>
          </a:p>
          <a:p>
            <a:pPr indent="-182880" defTabSz="914400">
              <a:lnSpc>
                <a:spcPct val="90000"/>
              </a:lnSpc>
              <a:spcAft>
                <a:spcPts val="600"/>
              </a:spcAft>
              <a:buClr>
                <a:schemeClr val="accent1"/>
              </a:buClr>
              <a:buFont typeface="Wingdings 2" pitchFamily="18" charset="2"/>
              <a:buChar char=""/>
            </a:pPr>
            <a:r>
              <a:rPr lang="en-US" sz="2000" dirty="0">
                <a:solidFill>
                  <a:schemeClr val="tx1">
                    <a:lumMod val="65000"/>
                    <a:lumOff val="35000"/>
                  </a:schemeClr>
                </a:solidFill>
              </a:rPr>
              <a:t>I am ductile…</a:t>
            </a:r>
          </a:p>
          <a:p>
            <a:pPr indent="-182880" defTabSz="914400">
              <a:lnSpc>
                <a:spcPct val="90000"/>
              </a:lnSpc>
              <a:spcAft>
                <a:spcPts val="600"/>
              </a:spcAft>
              <a:buClr>
                <a:schemeClr val="accent1"/>
              </a:buClr>
              <a:buFont typeface="Wingdings 2" pitchFamily="18" charset="2"/>
              <a:buChar char=""/>
            </a:pPr>
            <a:r>
              <a:rPr lang="en-US" sz="2000" dirty="0">
                <a:solidFill>
                  <a:schemeClr val="tx1">
                    <a:lumMod val="65000"/>
                    <a:lumOff val="35000"/>
                  </a:schemeClr>
                </a:solidFill>
              </a:rPr>
              <a:t>I am very lightweight…</a:t>
            </a:r>
          </a:p>
          <a:p>
            <a:pPr indent="-182880" defTabSz="914400">
              <a:lnSpc>
                <a:spcPct val="90000"/>
              </a:lnSpc>
              <a:spcAft>
                <a:spcPts val="600"/>
              </a:spcAft>
              <a:buClr>
                <a:schemeClr val="accent1"/>
              </a:buClr>
              <a:buFont typeface="Wingdings 2" pitchFamily="18" charset="2"/>
              <a:buChar char=""/>
            </a:pPr>
            <a:r>
              <a:rPr lang="en-US" sz="2000" dirty="0">
                <a:solidFill>
                  <a:schemeClr val="tx1">
                    <a:lumMod val="65000"/>
                    <a:lumOff val="35000"/>
                  </a:schemeClr>
                </a:solidFill>
              </a:rPr>
              <a:t>I am silver…. </a:t>
            </a:r>
          </a:p>
        </p:txBody>
      </p:sp>
      <p:sp>
        <p:nvSpPr>
          <p:cNvPr id="8" name="TextBox 7"/>
          <p:cNvSpPr txBox="1"/>
          <p:nvPr/>
        </p:nvSpPr>
        <p:spPr>
          <a:xfrm>
            <a:off x="6093017" y="2354905"/>
            <a:ext cx="2861293" cy="2139047"/>
          </a:xfrm>
          <a:prstGeom prst="rect">
            <a:avLst/>
          </a:prstGeom>
          <a:noFill/>
        </p:spPr>
        <p:txBody>
          <a:bodyPr wrap="square" rtlCol="0">
            <a:spAutoFit/>
          </a:bodyPr>
          <a:lstStyle/>
          <a:p>
            <a:pPr>
              <a:spcAft>
                <a:spcPts val="600"/>
              </a:spcAft>
            </a:pPr>
            <a:r>
              <a:rPr lang="en-GB" dirty="0"/>
              <a:t>B</a:t>
            </a:r>
          </a:p>
          <a:p>
            <a:pPr>
              <a:spcAft>
                <a:spcPts val="600"/>
              </a:spcAft>
            </a:pPr>
            <a:r>
              <a:rPr lang="en-GB" dirty="0"/>
              <a:t>I am malleable…</a:t>
            </a:r>
          </a:p>
          <a:p>
            <a:pPr>
              <a:spcAft>
                <a:spcPts val="600"/>
              </a:spcAft>
            </a:pPr>
            <a:r>
              <a:rPr lang="en-GB" dirty="0"/>
              <a:t>I am corrosion resistant…</a:t>
            </a:r>
          </a:p>
          <a:p>
            <a:pPr>
              <a:spcAft>
                <a:spcPts val="600"/>
              </a:spcAft>
            </a:pPr>
            <a:r>
              <a:rPr lang="en-GB" dirty="0"/>
              <a:t>I am easy to join…</a:t>
            </a:r>
          </a:p>
          <a:p>
            <a:pPr>
              <a:spcAft>
                <a:spcPts val="600"/>
              </a:spcAft>
            </a:pPr>
            <a:r>
              <a:rPr lang="en-GB" dirty="0"/>
              <a:t>I am a good conductor…</a:t>
            </a:r>
          </a:p>
          <a:p>
            <a:pPr>
              <a:spcAft>
                <a:spcPts val="600"/>
              </a:spcAft>
            </a:pPr>
            <a:r>
              <a:rPr lang="en-GB" dirty="0"/>
              <a:t>I am used in pipes…..</a:t>
            </a:r>
          </a:p>
        </p:txBody>
      </p:sp>
    </p:spTree>
    <p:extLst>
      <p:ext uri="{BB962C8B-B14F-4D97-AF65-F5344CB8AC3E}">
        <p14:creationId xmlns:p14="http://schemas.microsoft.com/office/powerpoint/2010/main" val="308348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 calcmode="lin" valueType="num">
                                      <p:cBhvr additive="base">
                                        <p:cTn id="4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2" end="2"/>
                                            </p:txEl>
                                          </p:spTgt>
                                        </p:tgtEl>
                                        <p:attrNameLst>
                                          <p:attrName>style.visibility</p:attrName>
                                        </p:attrNameLst>
                                      </p:cBhvr>
                                      <p:to>
                                        <p:strVal val="visible"/>
                                      </p:to>
                                    </p:set>
                                    <p:anim calcmode="lin" valueType="num">
                                      <p:cBhvr additive="base">
                                        <p:cTn id="5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 calcmode="lin" valueType="num">
                                      <p:cBhvr additive="base">
                                        <p:cTn id="6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4" end="4"/>
                                            </p:txEl>
                                          </p:spTgt>
                                        </p:tgtEl>
                                        <p:attrNameLst>
                                          <p:attrName>style.visibility</p:attrName>
                                        </p:attrNameLst>
                                      </p:cBhvr>
                                      <p:to>
                                        <p:strVal val="visible"/>
                                      </p:to>
                                    </p:set>
                                    <p:anim calcmode="lin" valueType="num">
                                      <p:cBhvr additive="base">
                                        <p:cTn id="6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xEl>
                                              <p:pRg st="5" end="5"/>
                                            </p:txEl>
                                          </p:spTgt>
                                        </p:tgtEl>
                                        <p:attrNameLst>
                                          <p:attrName>style.visibility</p:attrName>
                                        </p:attrNameLst>
                                      </p:cBhvr>
                                      <p:to>
                                        <p:strVal val="visible"/>
                                      </p:to>
                                    </p:set>
                                    <p:anim calcmode="lin" valueType="num">
                                      <p:cBhvr additive="base">
                                        <p:cTn id="73"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62DF2A-64D1-4AA9-BA42-8A4063EAD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D7C1373-63AF-4A75-909E-990E05356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2F4AD318-2FB6-4C6E-931E-58E404FA18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1A118E35-1CBF-4863-8497-F4DF1A166D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6" y="752748"/>
            <a:ext cx="751111"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Freeform: Shape 17">
            <a:extLst>
              <a:ext uri="{FF2B5EF4-FFF2-40B4-BE49-F238E27FC236}">
                <a16:creationId xmlns:a16="http://schemas.microsoft.com/office/drawing/2014/main" id="{6E187274-5DC2-4BE0-AF99-925D6D9735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0320" y="761999"/>
            <a:ext cx="3156367"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1298448"/>
            <a:ext cx="5292333" cy="3255264"/>
          </a:xfrm>
        </p:spPr>
        <p:txBody>
          <a:bodyPr vert="horz" lIns="91440" tIns="45720" rIns="91440" bIns="45720" rtlCol="0" anchor="b">
            <a:normAutofit/>
          </a:bodyPr>
          <a:lstStyle/>
          <a:p>
            <a:pPr algn="r"/>
            <a:r>
              <a:rPr lang="en-US" sz="5900" spc="-100">
                <a:solidFill>
                  <a:schemeClr val="accent1"/>
                </a:solidFill>
              </a:rPr>
              <a:t>Q7</a:t>
            </a:r>
          </a:p>
        </p:txBody>
      </p:sp>
      <p:sp>
        <p:nvSpPr>
          <p:cNvPr id="5" name="Content Placeholder 2"/>
          <p:cNvSpPr txBox="1">
            <a:spLocks/>
          </p:cNvSpPr>
          <p:nvPr/>
        </p:nvSpPr>
        <p:spPr>
          <a:xfrm>
            <a:off x="593901" y="1628800"/>
            <a:ext cx="8229600" cy="13247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What does CAD stand for?</a:t>
            </a:r>
          </a:p>
        </p:txBody>
      </p:sp>
    </p:spTree>
    <p:extLst>
      <p:ext uri="{BB962C8B-B14F-4D97-AF65-F5344CB8AC3E}">
        <p14:creationId xmlns:p14="http://schemas.microsoft.com/office/powerpoint/2010/main" val="2332687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9203ABB4-7E2A-4248-9FE7-4A419AFF2F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26970D-C1E5-4FB1-84E8-86CB9CED1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4590661"/>
            <a:ext cx="7658146" cy="1065690"/>
          </a:xfrm>
        </p:spPr>
        <p:txBody>
          <a:bodyPr vert="horz" lIns="91440" tIns="45720" rIns="91440" bIns="45720" rtlCol="0" anchor="b">
            <a:normAutofit/>
          </a:bodyPr>
          <a:lstStyle/>
          <a:p>
            <a:r>
              <a:rPr lang="en-US" sz="5900" spc="-100"/>
              <a:t>Q8</a:t>
            </a:r>
          </a:p>
        </p:txBody>
      </p:sp>
      <p:sp>
        <p:nvSpPr>
          <p:cNvPr id="5" name="Content Placeholder 2"/>
          <p:cNvSpPr txBox="1">
            <a:spLocks/>
          </p:cNvSpPr>
          <p:nvPr/>
        </p:nvSpPr>
        <p:spPr>
          <a:xfrm>
            <a:off x="825010" y="5666792"/>
            <a:ext cx="7635522" cy="54259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1200"/>
              </a:spcBef>
              <a:buClr>
                <a:schemeClr val="accent1"/>
              </a:buClr>
              <a:buNone/>
            </a:pPr>
            <a:r>
              <a:rPr lang="en-US" sz="2200">
                <a:solidFill>
                  <a:schemeClr val="accent1">
                    <a:lumMod val="20000"/>
                    <a:lumOff val="80000"/>
                  </a:schemeClr>
                </a:solidFill>
              </a:rPr>
              <a:t>What is the overall depth of the product?</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91" t="15014" r="6899" b="17552"/>
          <a:stretch/>
        </p:blipFill>
        <p:spPr bwMode="auto">
          <a:xfrm>
            <a:off x="2239622" y="484632"/>
            <a:ext cx="5103665" cy="35567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5823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864E5C9-52C9-4572-AC75-548B9B9C2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CC6500-4DBD-4C34-BC14-2387FB483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1298448"/>
            <a:ext cx="2444016" cy="3255264"/>
          </a:xfrm>
        </p:spPr>
        <p:txBody>
          <a:bodyPr vert="horz" lIns="91440" tIns="45720" rIns="91440" bIns="45720" rtlCol="0" anchor="b">
            <a:normAutofit/>
          </a:bodyPr>
          <a:lstStyle/>
          <a:p>
            <a:r>
              <a:rPr lang="en-US" sz="5900" spc="-100"/>
              <a:t>Q9</a:t>
            </a:r>
          </a:p>
        </p:txBody>
      </p:sp>
      <p:sp>
        <p:nvSpPr>
          <p:cNvPr id="5" name="Content Placeholder 2"/>
          <p:cNvSpPr txBox="1">
            <a:spLocks/>
          </p:cNvSpPr>
          <p:nvPr/>
        </p:nvSpPr>
        <p:spPr>
          <a:xfrm>
            <a:off x="825011" y="4670246"/>
            <a:ext cx="2421391" cy="9144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1200"/>
              </a:spcBef>
              <a:buClr>
                <a:schemeClr val="accent1"/>
              </a:buClr>
              <a:buNone/>
            </a:pPr>
            <a:r>
              <a:rPr lang="en-US" sz="2200">
                <a:solidFill>
                  <a:schemeClr val="accent1">
                    <a:lumMod val="20000"/>
                    <a:lumOff val="80000"/>
                  </a:schemeClr>
                </a:solidFill>
              </a:rPr>
              <a:t>How thick is the wood being used?</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91" t="15014" r="6899" b="17552"/>
          <a:stretch/>
        </p:blipFill>
        <p:spPr bwMode="auto">
          <a:xfrm>
            <a:off x="3840480" y="1760912"/>
            <a:ext cx="4775453" cy="33280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a:extLst>
              <a:ext uri="{FF2B5EF4-FFF2-40B4-BE49-F238E27FC236}">
                <a16:creationId xmlns:a16="http://schemas.microsoft.com/office/drawing/2014/main" id="{4E34A3B6-BAD2-4156-BDC6-4736248BF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93118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0864E5C9-52C9-4572-AC75-548B9B9C2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5CC6500-4DBD-4C34-BC14-2387FB483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1298448"/>
            <a:ext cx="2444016" cy="3255264"/>
          </a:xfrm>
        </p:spPr>
        <p:txBody>
          <a:bodyPr vert="horz" lIns="91440" tIns="45720" rIns="91440" bIns="45720" rtlCol="0" anchor="b">
            <a:normAutofit/>
          </a:bodyPr>
          <a:lstStyle/>
          <a:p>
            <a:r>
              <a:rPr lang="en-US" sz="5900" spc="-100"/>
              <a:t>Q10</a:t>
            </a:r>
          </a:p>
        </p:txBody>
      </p:sp>
      <p:sp>
        <p:nvSpPr>
          <p:cNvPr id="5" name="Content Placeholder 2"/>
          <p:cNvSpPr txBox="1">
            <a:spLocks/>
          </p:cNvSpPr>
          <p:nvPr/>
        </p:nvSpPr>
        <p:spPr>
          <a:xfrm>
            <a:off x="825011" y="4670246"/>
            <a:ext cx="2421391" cy="9144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1200"/>
              </a:spcBef>
              <a:buClr>
                <a:schemeClr val="accent1"/>
              </a:buClr>
              <a:buNone/>
            </a:pPr>
            <a:r>
              <a:rPr lang="en-US" sz="2000">
                <a:solidFill>
                  <a:schemeClr val="accent1">
                    <a:lumMod val="20000"/>
                    <a:lumOff val="80000"/>
                  </a:schemeClr>
                </a:solidFill>
              </a:rPr>
              <a:t>What style is the 3D drawing presented in?</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91" t="15014" r="6899" b="17552"/>
          <a:stretch/>
        </p:blipFill>
        <p:spPr bwMode="auto">
          <a:xfrm>
            <a:off x="3840480" y="1760912"/>
            <a:ext cx="4775453" cy="33280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Rectangle 18">
            <a:extLst>
              <a:ext uri="{FF2B5EF4-FFF2-40B4-BE49-F238E27FC236}">
                <a16:creationId xmlns:a16="http://schemas.microsoft.com/office/drawing/2014/main" id="{4E34A3B6-BAD2-4156-BDC6-4736248BF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20628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9203ABB4-7E2A-4248-9FE7-4A419AFF2F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26970D-C1E5-4FB1-84E8-86CB9CED1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4590661"/>
            <a:ext cx="7658146" cy="1065690"/>
          </a:xfrm>
        </p:spPr>
        <p:txBody>
          <a:bodyPr vert="horz" lIns="91440" tIns="45720" rIns="91440" bIns="45720" rtlCol="0" anchor="b">
            <a:normAutofit/>
          </a:bodyPr>
          <a:lstStyle/>
          <a:p>
            <a:r>
              <a:rPr lang="en-US" sz="5900" spc="-100"/>
              <a:t>Q11</a:t>
            </a:r>
          </a:p>
        </p:txBody>
      </p:sp>
      <p:sp>
        <p:nvSpPr>
          <p:cNvPr id="5" name="Content Placeholder 2"/>
          <p:cNvSpPr txBox="1">
            <a:spLocks/>
          </p:cNvSpPr>
          <p:nvPr/>
        </p:nvSpPr>
        <p:spPr>
          <a:xfrm>
            <a:off x="825010" y="5666792"/>
            <a:ext cx="7635522" cy="54259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1200"/>
              </a:spcBef>
              <a:buClr>
                <a:schemeClr val="accent1"/>
              </a:buClr>
              <a:buNone/>
            </a:pPr>
            <a:r>
              <a:rPr lang="en-US" sz="2200">
                <a:solidFill>
                  <a:schemeClr val="accent1">
                    <a:lumMod val="20000"/>
                    <a:lumOff val="80000"/>
                  </a:schemeClr>
                </a:solidFill>
              </a:rPr>
              <a:t>What is this type of drawing called?</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6" t="1691" r="17153" b="6105"/>
          <a:stretch/>
        </p:blipFill>
        <p:spPr bwMode="auto">
          <a:xfrm>
            <a:off x="1835696" y="90620"/>
            <a:ext cx="5328592" cy="423705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6272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104" y="720485"/>
            <a:ext cx="8229600" cy="1143000"/>
          </a:xfrm>
        </p:spPr>
        <p:txBody>
          <a:bodyPr/>
          <a:lstStyle/>
          <a:p>
            <a:r>
              <a:rPr lang="en-GB" dirty="0">
                <a:solidFill>
                  <a:schemeClr val="bg1"/>
                </a:solidFill>
              </a:rPr>
              <a:t>Q12</a:t>
            </a:r>
          </a:p>
        </p:txBody>
      </p:sp>
      <p:sp>
        <p:nvSpPr>
          <p:cNvPr id="5" name="Content Placeholder 2"/>
          <p:cNvSpPr txBox="1">
            <a:spLocks/>
          </p:cNvSpPr>
          <p:nvPr/>
        </p:nvSpPr>
        <p:spPr>
          <a:xfrm>
            <a:off x="107629" y="1656589"/>
            <a:ext cx="2347292" cy="132474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solidFill>
                  <a:schemeClr val="bg1"/>
                </a:solidFill>
              </a:rPr>
              <a:t>What type/category of plastic does this diagram represent?</a:t>
            </a:r>
          </a:p>
        </p:txBody>
      </p:sp>
      <p:sp>
        <p:nvSpPr>
          <p:cNvPr id="6" name="Text Box 11"/>
          <p:cNvSpPr txBox="1">
            <a:spLocks noChangeArrowheads="1"/>
          </p:cNvSpPr>
          <p:nvPr/>
        </p:nvSpPr>
        <p:spPr bwMode="auto">
          <a:xfrm>
            <a:off x="5150495" y="1943341"/>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3300"/>
                </a:solidFill>
              </a:rPr>
              <a:t>Heat</a:t>
            </a:r>
          </a:p>
        </p:txBody>
      </p:sp>
      <p:sp>
        <p:nvSpPr>
          <p:cNvPr id="8" name="Text Box 12"/>
          <p:cNvSpPr txBox="1">
            <a:spLocks noChangeArrowheads="1"/>
          </p:cNvSpPr>
          <p:nvPr/>
        </p:nvSpPr>
        <p:spPr bwMode="auto">
          <a:xfrm>
            <a:off x="5150495" y="4129329"/>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6666FF"/>
                </a:solidFill>
              </a:rPr>
              <a:t>Cool</a:t>
            </a:r>
          </a:p>
        </p:txBody>
      </p:sp>
      <p:sp>
        <p:nvSpPr>
          <p:cNvPr id="9" name="Text Box 14"/>
          <p:cNvSpPr txBox="1">
            <a:spLocks noChangeArrowheads="1"/>
          </p:cNvSpPr>
          <p:nvPr/>
        </p:nvSpPr>
        <p:spPr bwMode="auto">
          <a:xfrm>
            <a:off x="3997970" y="2951404"/>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folHlink"/>
                </a:solidFill>
              </a:rPr>
              <a:t>Harden</a:t>
            </a:r>
          </a:p>
        </p:txBody>
      </p:sp>
      <p:sp>
        <p:nvSpPr>
          <p:cNvPr id="10" name="AutoShape 15"/>
          <p:cNvSpPr>
            <a:spLocks noChangeArrowheads="1"/>
          </p:cNvSpPr>
          <p:nvPr/>
        </p:nvSpPr>
        <p:spPr bwMode="auto">
          <a:xfrm rot="-16200000">
            <a:off x="6195864" y="2194960"/>
            <a:ext cx="719138"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CC0099"/>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AutoShape 16"/>
          <p:cNvSpPr>
            <a:spLocks noChangeArrowheads="1"/>
          </p:cNvSpPr>
          <p:nvPr/>
        </p:nvSpPr>
        <p:spPr bwMode="auto">
          <a:xfrm rot="-21600000">
            <a:off x="4329758" y="2087804"/>
            <a:ext cx="719137"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CC0099"/>
              </a:gs>
            </a:gsLst>
            <a:lin ang="540000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AutoShape 17"/>
          <p:cNvSpPr>
            <a:spLocks noChangeArrowheads="1"/>
          </p:cNvSpPr>
          <p:nvPr/>
        </p:nvSpPr>
        <p:spPr bwMode="auto">
          <a:xfrm rot="-32400000">
            <a:off x="6088708" y="3672129"/>
            <a:ext cx="719137"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6666FF"/>
              </a:gs>
              <a:gs pos="100000">
                <a:srgbClr val="CC0099"/>
              </a:gs>
            </a:gsLst>
            <a:lin ang="540000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AutoShape 18"/>
          <p:cNvSpPr>
            <a:spLocks noChangeArrowheads="1"/>
          </p:cNvSpPr>
          <p:nvPr/>
        </p:nvSpPr>
        <p:spPr bwMode="auto">
          <a:xfrm rot="-48600000">
            <a:off x="4221014" y="3563385"/>
            <a:ext cx="719138"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6666FF"/>
              </a:gs>
              <a:gs pos="100000">
                <a:srgbClr val="CC0099"/>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AutoShape 20"/>
          <p:cNvSpPr>
            <a:spLocks noChangeArrowheads="1"/>
          </p:cNvSpPr>
          <p:nvPr/>
        </p:nvSpPr>
        <p:spPr bwMode="auto">
          <a:xfrm>
            <a:off x="5942658" y="2951404"/>
            <a:ext cx="1223962" cy="647700"/>
          </a:xfrm>
          <a:prstGeom prst="cloudCallout">
            <a:avLst>
              <a:gd name="adj1" fmla="val -59468"/>
              <a:gd name="adj2" fmla="val 94361"/>
            </a:avLst>
          </a:prstGeom>
          <a:noFill/>
          <a:ln w="25400">
            <a:solidFill>
              <a:srgbClr val="99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15" name="Rectangle 21"/>
          <p:cNvSpPr>
            <a:spLocks noChangeArrowheads="1"/>
          </p:cNvSpPr>
          <p:nvPr/>
        </p:nvSpPr>
        <p:spPr bwMode="auto">
          <a:xfrm>
            <a:off x="5582295" y="3573704"/>
            <a:ext cx="792163" cy="3587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Rectangle 22"/>
          <p:cNvSpPr>
            <a:spLocks noChangeArrowheads="1"/>
          </p:cNvSpPr>
          <p:nvPr/>
        </p:nvSpPr>
        <p:spPr bwMode="auto">
          <a:xfrm>
            <a:off x="4039245" y="2976804"/>
            <a:ext cx="1152525" cy="431800"/>
          </a:xfrm>
          <a:prstGeom prst="rect">
            <a:avLst/>
          </a:prstGeom>
          <a:noFill/>
          <a:ln w="1651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AutoShape 24"/>
          <p:cNvSpPr>
            <a:spLocks noChangeArrowheads="1"/>
          </p:cNvSpPr>
          <p:nvPr/>
        </p:nvSpPr>
        <p:spPr bwMode="auto">
          <a:xfrm>
            <a:off x="3851920" y="1536941"/>
            <a:ext cx="3459163" cy="3457575"/>
          </a:xfrm>
          <a:custGeom>
            <a:avLst/>
            <a:gdLst>
              <a:gd name="G0" fmla="+- 393 0 0"/>
              <a:gd name="G1" fmla="+- 21600 0 393"/>
              <a:gd name="G2" fmla="+- 21600 0 39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3" y="10800"/>
                </a:moveTo>
                <a:cubicBezTo>
                  <a:pt x="393" y="16548"/>
                  <a:pt x="5052" y="21207"/>
                  <a:pt x="10800" y="21207"/>
                </a:cubicBezTo>
                <a:cubicBezTo>
                  <a:pt x="16548" y="21207"/>
                  <a:pt x="21207" y="16548"/>
                  <a:pt x="21207" y="10800"/>
                </a:cubicBezTo>
                <a:cubicBezTo>
                  <a:pt x="21207" y="5052"/>
                  <a:pt x="16548" y="393"/>
                  <a:pt x="10800" y="393"/>
                </a:cubicBezTo>
                <a:cubicBezTo>
                  <a:pt x="5052" y="393"/>
                  <a:pt x="393" y="5052"/>
                  <a:pt x="393" y="10800"/>
                </a:cubicBezTo>
                <a:close/>
              </a:path>
            </a:pathLst>
          </a:custGeom>
          <a:gradFill rotWithShape="1">
            <a:gsLst>
              <a:gs pos="0">
                <a:srgbClr val="FF3300"/>
              </a:gs>
              <a:gs pos="100000">
                <a:srgbClr val="6666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Text Box 13"/>
          <p:cNvSpPr txBox="1">
            <a:spLocks noChangeArrowheads="1"/>
          </p:cNvSpPr>
          <p:nvPr/>
        </p:nvSpPr>
        <p:spPr bwMode="auto">
          <a:xfrm>
            <a:off x="6034733" y="3022841"/>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folHlink"/>
                </a:solidFill>
              </a:rPr>
              <a:t>Soften</a:t>
            </a:r>
          </a:p>
        </p:txBody>
      </p:sp>
      <p:sp>
        <p:nvSpPr>
          <p:cNvPr id="19" name="AutoShape 25"/>
          <p:cNvSpPr>
            <a:spLocks noChangeArrowheads="1"/>
          </p:cNvSpPr>
          <p:nvPr/>
        </p:nvSpPr>
        <p:spPr bwMode="auto">
          <a:xfrm rot="-16200000">
            <a:off x="5474346" y="1428991"/>
            <a:ext cx="215900" cy="288925"/>
          </a:xfrm>
          <a:prstGeom prst="triangle">
            <a:avLst>
              <a:gd name="adj"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AutoShape 26"/>
          <p:cNvSpPr>
            <a:spLocks noChangeArrowheads="1"/>
          </p:cNvSpPr>
          <p:nvPr/>
        </p:nvSpPr>
        <p:spPr bwMode="auto">
          <a:xfrm rot="-21600000">
            <a:off x="3782070" y="3119679"/>
            <a:ext cx="215900" cy="288925"/>
          </a:xfrm>
          <a:prstGeom prst="triangle">
            <a:avLst>
              <a:gd name="adj" fmla="val 50000"/>
            </a:avLst>
          </a:prstGeom>
          <a:solidFill>
            <a:srgbClr val="CC0099"/>
          </a:solidFill>
          <a:ln w="9525">
            <a:solidFill>
              <a:srgbClr val="CC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AutoShape 27"/>
          <p:cNvSpPr>
            <a:spLocks noChangeArrowheads="1"/>
          </p:cNvSpPr>
          <p:nvPr/>
        </p:nvSpPr>
        <p:spPr bwMode="auto">
          <a:xfrm rot="-32400000">
            <a:off x="7166620" y="3119679"/>
            <a:ext cx="215900" cy="288925"/>
          </a:xfrm>
          <a:prstGeom prst="triangle">
            <a:avLst>
              <a:gd name="adj" fmla="val 50000"/>
            </a:avLst>
          </a:prstGeom>
          <a:solidFill>
            <a:srgbClr val="CC0099"/>
          </a:solidFill>
          <a:ln w="9525">
            <a:solidFill>
              <a:srgbClr val="CC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AutoShape 28"/>
          <p:cNvSpPr>
            <a:spLocks noChangeArrowheads="1"/>
          </p:cNvSpPr>
          <p:nvPr/>
        </p:nvSpPr>
        <p:spPr bwMode="auto">
          <a:xfrm rot="-27000000">
            <a:off x="5474346" y="4811953"/>
            <a:ext cx="215900" cy="288925"/>
          </a:xfrm>
          <a:prstGeom prst="triangle">
            <a:avLst>
              <a:gd name="adj" fmla="val 50000"/>
            </a:avLst>
          </a:prstGeom>
          <a:solidFill>
            <a:srgbClr val="6666FF"/>
          </a:solidFill>
          <a:ln w="9525">
            <a:solidFill>
              <a:srgbClr val="66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90255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2C00-F441-45E9-8EE9-E38EAA21FCF7}"/>
              </a:ext>
            </a:extLst>
          </p:cNvPr>
          <p:cNvSpPr>
            <a:spLocks noGrp="1"/>
          </p:cNvSpPr>
          <p:nvPr>
            <p:ph type="title"/>
          </p:nvPr>
        </p:nvSpPr>
        <p:spPr>
          <a:xfrm>
            <a:off x="207291" y="791837"/>
            <a:ext cx="2294079" cy="1153034"/>
          </a:xfrm>
        </p:spPr>
        <p:txBody>
          <a:bodyPr>
            <a:normAutofit/>
          </a:bodyPr>
          <a:lstStyle/>
          <a:p>
            <a:r>
              <a:rPr lang="en-GB" dirty="0"/>
              <a:t>Key course information</a:t>
            </a:r>
          </a:p>
        </p:txBody>
      </p:sp>
      <p:sp>
        <p:nvSpPr>
          <p:cNvPr id="3" name="Content Placeholder 2">
            <a:extLst>
              <a:ext uri="{FF2B5EF4-FFF2-40B4-BE49-F238E27FC236}">
                <a16:creationId xmlns:a16="http://schemas.microsoft.com/office/drawing/2014/main" id="{BDD72DCB-E5A5-4190-B4D1-71AEF12FAFD0}"/>
              </a:ext>
            </a:extLst>
          </p:cNvPr>
          <p:cNvSpPr>
            <a:spLocks noGrp="1"/>
          </p:cNvSpPr>
          <p:nvPr>
            <p:ph idx="1"/>
          </p:nvPr>
        </p:nvSpPr>
        <p:spPr>
          <a:xfrm>
            <a:off x="2901950" y="864108"/>
            <a:ext cx="4118321" cy="5229188"/>
          </a:xfrm>
        </p:spPr>
        <p:txBody>
          <a:bodyPr>
            <a:normAutofit/>
          </a:bodyPr>
          <a:lstStyle/>
          <a:p>
            <a:r>
              <a:rPr lang="en-GB" dirty="0"/>
              <a:t>This qualification provides a broad basis of study for the engineering sector. It has been designed to support progression to higher education when taken as part of a programme of study that includes other appropriate  BTEC Nationals or A Levels. </a:t>
            </a:r>
          </a:p>
          <a:p>
            <a:r>
              <a:rPr lang="en-GB" dirty="0"/>
              <a:t>Equivalent in size to one A Level.</a:t>
            </a:r>
          </a:p>
          <a:p>
            <a:r>
              <a:rPr lang="en-GB" b="1" dirty="0"/>
              <a:t>4 units </a:t>
            </a:r>
            <a:r>
              <a:rPr lang="en-GB" dirty="0"/>
              <a:t>of which 3 are mandatory and 2 are external.</a:t>
            </a:r>
          </a:p>
          <a:p>
            <a:r>
              <a:rPr lang="en-GB" dirty="0"/>
              <a:t>A link to the course specification for further reading can be found at:</a:t>
            </a:r>
          </a:p>
          <a:p>
            <a:pPr marL="0" indent="0">
              <a:buNone/>
            </a:pPr>
            <a:r>
              <a:rPr lang="en-GB" sz="1200" dirty="0">
                <a:hlinkClick r:id="rId2"/>
              </a:rPr>
              <a:t>https://qualifications.pearson.com/content/dam/pdf/BTEC-Nationals/Engineering/2016/specification-and-sample-assessments/SPEC-BTEC-NAT-ENG-ExtCert.pdf</a:t>
            </a:r>
            <a:r>
              <a:rPr lang="en-GB" sz="1200" dirty="0"/>
              <a:t>  </a:t>
            </a:r>
          </a:p>
        </p:txBody>
      </p:sp>
      <p:pic>
        <p:nvPicPr>
          <p:cNvPr id="5" name="Picture 4">
            <a:extLst>
              <a:ext uri="{FF2B5EF4-FFF2-40B4-BE49-F238E27FC236}">
                <a16:creationId xmlns:a16="http://schemas.microsoft.com/office/drawing/2014/main" id="{438FECDC-FE62-4BF7-A1EA-25B97E1ED999}"/>
              </a:ext>
            </a:extLst>
          </p:cNvPr>
          <p:cNvPicPr>
            <a:picLocks noChangeAspect="1"/>
          </p:cNvPicPr>
          <p:nvPr/>
        </p:nvPicPr>
        <p:blipFill rotWithShape="1">
          <a:blip r:embed="rId3"/>
          <a:srcRect l="48164" t="25699" r="29525" b="13460"/>
          <a:stretch/>
        </p:blipFill>
        <p:spPr>
          <a:xfrm>
            <a:off x="7143052" y="3413883"/>
            <a:ext cx="2000948" cy="3410394"/>
          </a:xfrm>
          <a:prstGeom prst="rect">
            <a:avLst/>
          </a:prstGeom>
        </p:spPr>
      </p:pic>
      <p:pic>
        <p:nvPicPr>
          <p:cNvPr id="6" name="Picture 5">
            <a:extLst>
              <a:ext uri="{FF2B5EF4-FFF2-40B4-BE49-F238E27FC236}">
                <a16:creationId xmlns:a16="http://schemas.microsoft.com/office/drawing/2014/main" id="{2DE714A4-0D6C-43D7-B26D-CD5CB1D017D3}"/>
              </a:ext>
            </a:extLst>
          </p:cNvPr>
          <p:cNvPicPr>
            <a:picLocks noChangeAspect="1"/>
          </p:cNvPicPr>
          <p:nvPr/>
        </p:nvPicPr>
        <p:blipFill rotWithShape="1">
          <a:blip r:embed="rId3">
            <a:duotone>
              <a:schemeClr val="accent1">
                <a:shade val="45000"/>
                <a:satMod val="135000"/>
              </a:schemeClr>
              <a:prstClr val="white"/>
            </a:duotone>
          </a:blip>
          <a:srcRect l="60484" t="10082" r="29899" b="80934"/>
          <a:stretch/>
        </p:blipFill>
        <p:spPr>
          <a:xfrm>
            <a:off x="29507" y="6748"/>
            <a:ext cx="1298140" cy="757956"/>
          </a:xfrm>
          <a:prstGeom prst="rect">
            <a:avLst/>
          </a:prstGeom>
        </p:spPr>
      </p:pic>
      <p:pic>
        <p:nvPicPr>
          <p:cNvPr id="8" name="Picture 7">
            <a:extLst>
              <a:ext uri="{FF2B5EF4-FFF2-40B4-BE49-F238E27FC236}">
                <a16:creationId xmlns:a16="http://schemas.microsoft.com/office/drawing/2014/main" id="{674B9EEC-02E8-46B2-B4DD-D215C0D842AA}"/>
              </a:ext>
            </a:extLst>
          </p:cNvPr>
          <p:cNvPicPr>
            <a:picLocks noChangeAspect="1"/>
          </p:cNvPicPr>
          <p:nvPr/>
        </p:nvPicPr>
        <p:blipFill rotWithShape="1">
          <a:blip r:embed="rId4">
            <a:duotone>
              <a:schemeClr val="accent1">
                <a:shade val="45000"/>
                <a:satMod val="135000"/>
              </a:schemeClr>
              <a:prstClr val="white"/>
            </a:duotone>
          </a:blip>
          <a:srcRect l="30393" t="15981" r="41338" b="62599"/>
          <a:stretch/>
        </p:blipFill>
        <p:spPr>
          <a:xfrm>
            <a:off x="1327647" y="84686"/>
            <a:ext cx="1298140" cy="614758"/>
          </a:xfrm>
          <a:prstGeom prst="rect">
            <a:avLst/>
          </a:prstGeom>
        </p:spPr>
      </p:pic>
    </p:spTree>
    <p:extLst>
      <p:ext uri="{BB962C8B-B14F-4D97-AF65-F5344CB8AC3E}">
        <p14:creationId xmlns:p14="http://schemas.microsoft.com/office/powerpoint/2010/main" val="229382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9689" y="1123837"/>
            <a:ext cx="2210611" cy="4601183"/>
          </a:xfrm>
        </p:spPr>
        <p:txBody>
          <a:bodyPr vert="horz" lIns="91440" tIns="45720" rIns="91440" bIns="45720" rtlCol="0" anchor="ctr">
            <a:normAutofit/>
          </a:bodyPr>
          <a:lstStyle/>
          <a:p>
            <a:r>
              <a:rPr lang="en-US" sz="3600"/>
              <a:t>Q13</a:t>
            </a:r>
          </a:p>
        </p:txBody>
      </p:sp>
      <p:sp>
        <p:nvSpPr>
          <p:cNvPr id="5" name="Content Placeholder 2"/>
          <p:cNvSpPr txBox="1">
            <a:spLocks/>
          </p:cNvSpPr>
          <p:nvPr/>
        </p:nvSpPr>
        <p:spPr>
          <a:xfrm>
            <a:off x="2901950" y="864108"/>
            <a:ext cx="2689418" cy="512064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2880">
              <a:lnSpc>
                <a:spcPct val="90000"/>
              </a:lnSpc>
              <a:buClr>
                <a:schemeClr val="accent1"/>
              </a:buClr>
              <a:buFont typeface="Wingdings 2" pitchFamily="18" charset="2"/>
              <a:buChar char=""/>
            </a:pPr>
            <a:r>
              <a:rPr lang="en-US">
                <a:solidFill>
                  <a:schemeClr val="tx1">
                    <a:lumMod val="65000"/>
                    <a:lumOff val="35000"/>
                  </a:schemeClr>
                </a:solidFill>
              </a:rPr>
              <a:t>What type of plastics can’t be reheated and reshaped once they have been formed?</a:t>
            </a:r>
          </a:p>
        </p:txBody>
      </p:sp>
      <p:pic>
        <p:nvPicPr>
          <p:cNvPr id="9" name="Graphic 8" descr="History">
            <a:extLst>
              <a:ext uri="{FF2B5EF4-FFF2-40B4-BE49-F238E27FC236}">
                <a16:creationId xmlns:a16="http://schemas.microsoft.com/office/drawing/2014/main" id="{B421E1DC-2ECF-4DB1-8FB9-C847A07A6C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863590" y="2125980"/>
            <a:ext cx="2606040" cy="2606040"/>
          </a:xfrm>
          <a:prstGeom prst="rect">
            <a:avLst/>
          </a:prstGeom>
        </p:spPr>
      </p:pic>
    </p:spTree>
    <p:extLst>
      <p:ext uri="{BB962C8B-B14F-4D97-AF65-F5344CB8AC3E}">
        <p14:creationId xmlns:p14="http://schemas.microsoft.com/office/powerpoint/2010/main" val="4175765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4088731" y="1123837"/>
            <a:ext cx="4838333" cy="1255469"/>
          </a:xfrm>
        </p:spPr>
        <p:txBody>
          <a:bodyPr vert="horz" lIns="91440" tIns="45720" rIns="91440" bIns="45720" rtlCol="0" anchor="ctr">
            <a:normAutofit/>
          </a:bodyPr>
          <a:lstStyle/>
          <a:p>
            <a:r>
              <a:rPr lang="en-US" sz="3600"/>
              <a:t>Q14</a:t>
            </a:r>
          </a:p>
        </p:txBody>
      </p:sp>
      <p:sp>
        <p:nvSpPr>
          <p:cNvPr id="17" name="Rectangle 16">
            <a:extLst>
              <a:ext uri="{FF2B5EF4-FFF2-40B4-BE49-F238E27FC236}">
                <a16:creationId xmlns:a16="http://schemas.microsoft.com/office/drawing/2014/main"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txBox="1">
            <a:spLocks/>
          </p:cNvSpPr>
          <p:nvPr/>
        </p:nvSpPr>
        <p:spPr>
          <a:xfrm>
            <a:off x="4088733" y="2510395"/>
            <a:ext cx="4838331" cy="327458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2880">
              <a:lnSpc>
                <a:spcPct val="90000"/>
              </a:lnSpc>
              <a:buClr>
                <a:schemeClr val="accent1"/>
              </a:buClr>
              <a:buFont typeface="Wingdings 2" pitchFamily="18" charset="2"/>
              <a:buChar char=""/>
            </a:pPr>
            <a:r>
              <a:rPr lang="en-US" dirty="0">
                <a:solidFill>
                  <a:srgbClr val="FFFFFF"/>
                </a:solidFill>
              </a:rPr>
              <a:t>This is the molecular structure of a type/category of plastic- </a:t>
            </a:r>
          </a:p>
          <a:p>
            <a:pPr marL="0" indent="-182880">
              <a:lnSpc>
                <a:spcPct val="90000"/>
              </a:lnSpc>
              <a:buClr>
                <a:schemeClr val="accent1"/>
              </a:buClr>
              <a:buFont typeface="Wingdings 2" pitchFamily="18" charset="2"/>
              <a:buChar char=""/>
            </a:pPr>
            <a:endParaRPr lang="en-US" b="1" dirty="0">
              <a:solidFill>
                <a:srgbClr val="FFFFFF"/>
              </a:solidFill>
            </a:endParaRPr>
          </a:p>
          <a:p>
            <a:pPr marL="0" indent="-182880">
              <a:lnSpc>
                <a:spcPct val="90000"/>
              </a:lnSpc>
              <a:buClr>
                <a:schemeClr val="accent1"/>
              </a:buClr>
              <a:buFont typeface="Wingdings 2" pitchFamily="18" charset="2"/>
              <a:buChar char=""/>
            </a:pPr>
            <a:r>
              <a:rPr lang="en-US" b="1" dirty="0">
                <a:solidFill>
                  <a:srgbClr val="FFFFFF"/>
                </a:solidFill>
              </a:rPr>
              <a:t>which one is it?</a:t>
            </a:r>
          </a:p>
        </p:txBody>
      </p:sp>
      <p:grpSp>
        <p:nvGrpSpPr>
          <p:cNvPr id="6" name="Group 4"/>
          <p:cNvGrpSpPr>
            <a:grpSpLocks/>
          </p:cNvGrpSpPr>
          <p:nvPr/>
        </p:nvGrpSpPr>
        <p:grpSpPr bwMode="auto">
          <a:xfrm>
            <a:off x="645578" y="2454847"/>
            <a:ext cx="2833714" cy="1938859"/>
            <a:chOff x="3373" y="2143"/>
            <a:chExt cx="2319" cy="1566"/>
          </a:xfrm>
        </p:grpSpPr>
        <p:sp>
          <p:nvSpPr>
            <p:cNvPr id="7" name="Rectangle 5"/>
            <p:cNvSpPr>
              <a:spLocks noChangeArrowheads="1"/>
            </p:cNvSpPr>
            <p:nvPr/>
          </p:nvSpPr>
          <p:spPr bwMode="auto">
            <a:xfrm>
              <a:off x="3500" y="3501"/>
              <a:ext cx="2192" cy="208"/>
            </a:xfrm>
            <a:prstGeom prst="rect">
              <a:avLst/>
            </a:prstGeom>
            <a:noFill/>
            <a:ln>
              <a:noFill/>
            </a:ln>
            <a:effectLst/>
            <a:extLst>
              <a:ext uri="{909E8E84-426E-40DD-AFC4-6F175D3DCCD1}">
                <a14:hiddenFill xmlns:a14="http://schemas.microsoft.com/office/drawing/2010/main">
                  <a:solidFill>
                    <a:srgbClr val="6600CC">
                      <a:alpha val="50000"/>
                    </a:srgbClr>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71463" indent="-271463"/>
              <a:endParaRPr lang="en-US" b="1">
                <a:solidFill>
                  <a:srgbClr val="FF6600"/>
                </a:solidFill>
                <a:cs typeface="Arial" charset="0"/>
              </a:endParaRPr>
            </a:p>
          </p:txBody>
        </p:sp>
        <p:pic>
          <p:nvPicPr>
            <p:cNvPr id="8" name="Picture 6" descr="thermoplastic molec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 y="2143"/>
              <a:ext cx="2199" cy="117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8017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4088731" y="1123837"/>
            <a:ext cx="4838333" cy="1255469"/>
          </a:xfrm>
        </p:spPr>
        <p:txBody>
          <a:bodyPr vert="horz" lIns="91440" tIns="45720" rIns="91440" bIns="45720" rtlCol="0" anchor="ctr">
            <a:normAutofit/>
          </a:bodyPr>
          <a:lstStyle/>
          <a:p>
            <a:r>
              <a:rPr lang="en-US" sz="3600"/>
              <a:t>Q15</a:t>
            </a:r>
          </a:p>
        </p:txBody>
      </p:sp>
      <p:sp>
        <p:nvSpPr>
          <p:cNvPr id="18" name="Rectangle 17">
            <a:extLst>
              <a:ext uri="{FF2B5EF4-FFF2-40B4-BE49-F238E27FC236}">
                <a16:creationId xmlns:a16="http://schemas.microsoft.com/office/drawing/2014/main"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14" descr="Kett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578" y="1606424"/>
            <a:ext cx="2833714" cy="36357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088733" y="2510395"/>
            <a:ext cx="4838331" cy="327458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2880">
              <a:lnSpc>
                <a:spcPct val="90000"/>
              </a:lnSpc>
              <a:buClr>
                <a:schemeClr val="accent1"/>
              </a:buClr>
              <a:buFont typeface="Wingdings 2" pitchFamily="18" charset="2"/>
              <a:buChar char=""/>
            </a:pPr>
            <a:r>
              <a:rPr lang="en-US">
                <a:solidFill>
                  <a:srgbClr val="FFFFFF"/>
                </a:solidFill>
              </a:rPr>
              <a:t>What type of plastic would be best to use for this product?</a:t>
            </a:r>
          </a:p>
        </p:txBody>
      </p:sp>
    </p:spTree>
    <p:extLst>
      <p:ext uri="{BB962C8B-B14F-4D97-AF65-F5344CB8AC3E}">
        <p14:creationId xmlns:p14="http://schemas.microsoft.com/office/powerpoint/2010/main" val="1239781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4088731" y="1123837"/>
            <a:ext cx="4838333" cy="1255469"/>
          </a:xfrm>
        </p:spPr>
        <p:txBody>
          <a:bodyPr vert="horz" lIns="91440" tIns="45720" rIns="91440" bIns="45720" rtlCol="0" anchor="ctr">
            <a:normAutofit/>
          </a:bodyPr>
          <a:lstStyle/>
          <a:p>
            <a:r>
              <a:rPr lang="en-US" sz="3600"/>
              <a:t>Q16</a:t>
            </a:r>
          </a:p>
        </p:txBody>
      </p:sp>
      <p:sp>
        <p:nvSpPr>
          <p:cNvPr id="15" name="Rectangle 14">
            <a:extLst>
              <a:ext uri="{FF2B5EF4-FFF2-40B4-BE49-F238E27FC236}">
                <a16:creationId xmlns:a16="http://schemas.microsoft.com/office/drawing/2014/main"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31" descr="electric socket cut o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5578" y="2567080"/>
            <a:ext cx="2833714" cy="171439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088733" y="2510395"/>
            <a:ext cx="4838331" cy="327458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2880">
              <a:lnSpc>
                <a:spcPct val="90000"/>
              </a:lnSpc>
              <a:buClr>
                <a:schemeClr val="accent1"/>
              </a:buClr>
              <a:buFont typeface="Wingdings 2" pitchFamily="18" charset="2"/>
              <a:buChar char=""/>
            </a:pPr>
            <a:r>
              <a:rPr lang="en-US">
                <a:solidFill>
                  <a:srgbClr val="FFFFFF"/>
                </a:solidFill>
              </a:rPr>
              <a:t>What type of plastic would be best to use for this product?</a:t>
            </a:r>
          </a:p>
        </p:txBody>
      </p:sp>
    </p:spTree>
    <p:extLst>
      <p:ext uri="{BB962C8B-B14F-4D97-AF65-F5344CB8AC3E}">
        <p14:creationId xmlns:p14="http://schemas.microsoft.com/office/powerpoint/2010/main" val="26412384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162DF2A-64D1-4AA9-BA42-8A4063EAD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5D7C1373-63AF-4A75-909E-990E05356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B4B5CC49-6FAE-42FA-99B6-A3FDA8C688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1277471" y="1083732"/>
            <a:ext cx="4132221" cy="4690534"/>
          </a:xfrm>
        </p:spPr>
        <p:txBody>
          <a:bodyPr vert="horz" lIns="91440" tIns="45720" rIns="91440" bIns="45720" rtlCol="0" anchor="ctr">
            <a:normAutofit/>
          </a:bodyPr>
          <a:lstStyle/>
          <a:p>
            <a:pPr algn="r"/>
            <a:r>
              <a:rPr lang="en-US" sz="6300" spc="-100">
                <a:solidFill>
                  <a:schemeClr val="tx1">
                    <a:lumMod val="75000"/>
                    <a:lumOff val="25000"/>
                  </a:schemeClr>
                </a:solidFill>
              </a:rPr>
              <a:t>Q17</a:t>
            </a:r>
          </a:p>
        </p:txBody>
      </p:sp>
      <p:sp>
        <p:nvSpPr>
          <p:cNvPr id="5" name="Content Placeholder 2"/>
          <p:cNvSpPr txBox="1">
            <a:spLocks/>
          </p:cNvSpPr>
          <p:nvPr/>
        </p:nvSpPr>
        <p:spPr>
          <a:xfrm>
            <a:off x="5892291" y="1083732"/>
            <a:ext cx="2630741" cy="4690534"/>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spcBef>
                <a:spcPts val="1200"/>
              </a:spcBef>
              <a:buClr>
                <a:schemeClr val="accent1"/>
              </a:buClr>
              <a:buNone/>
            </a:pPr>
            <a:r>
              <a:rPr lang="en-US" sz="2400">
                <a:solidFill>
                  <a:schemeClr val="tx1">
                    <a:lumMod val="75000"/>
                    <a:lumOff val="25000"/>
                  </a:schemeClr>
                </a:solidFill>
              </a:rPr>
              <a:t>Epoxy resin falls into what category of plastic?</a:t>
            </a:r>
          </a:p>
        </p:txBody>
      </p:sp>
      <p:sp>
        <p:nvSpPr>
          <p:cNvPr id="16" name="Rectangle 15">
            <a:extLst>
              <a:ext uri="{FF2B5EF4-FFF2-40B4-BE49-F238E27FC236}">
                <a16:creationId xmlns:a16="http://schemas.microsoft.com/office/drawing/2014/main" id="{E6BC9B4A-2119-4645-B4CA-7817D5FAF4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158D888F-D87A-4C3C-BD82-273E4C8C5E8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9A2CD81-3BB6-4ED6-A50F-DC14F37A95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4333"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24176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516254-1D9F-4F3A-9870-3A3280BE2B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1154337" y="864108"/>
            <a:ext cx="2305435" cy="5120639"/>
          </a:xfrm>
        </p:spPr>
        <p:txBody>
          <a:bodyPr vert="horz" lIns="91440" tIns="45720" rIns="91440" bIns="45720" rtlCol="0" anchor="ctr">
            <a:normAutofit/>
          </a:bodyPr>
          <a:lstStyle/>
          <a:p>
            <a:pPr algn="r"/>
            <a:r>
              <a:rPr lang="en-US" sz="3600">
                <a:solidFill>
                  <a:schemeClr val="tx1">
                    <a:lumMod val="85000"/>
                    <a:lumOff val="15000"/>
                  </a:schemeClr>
                </a:solidFill>
              </a:rPr>
              <a:t>Q18</a:t>
            </a:r>
          </a:p>
        </p:txBody>
      </p:sp>
      <p:sp>
        <p:nvSpPr>
          <p:cNvPr id="12" name="Rectangle 11">
            <a:extLst>
              <a:ext uri="{FF2B5EF4-FFF2-40B4-BE49-F238E27FC236}">
                <a16:creationId xmlns:a16="http://schemas.microsoft.com/office/drawing/2014/main" id="{FC14672B-27A5-4CDA-ABAF-5E4CF4B41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3966921" y="864108"/>
            <a:ext cx="4433008" cy="512064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2880">
              <a:lnSpc>
                <a:spcPct val="90000"/>
              </a:lnSpc>
              <a:buClr>
                <a:schemeClr val="accent1"/>
              </a:buClr>
              <a:buFont typeface="Wingdings 2" pitchFamily="18" charset="2"/>
              <a:buChar char=""/>
            </a:pPr>
            <a:r>
              <a:rPr lang="en-US">
                <a:solidFill>
                  <a:schemeClr val="tx1">
                    <a:lumMod val="65000"/>
                    <a:lumOff val="35000"/>
                  </a:schemeClr>
                </a:solidFill>
              </a:rPr>
              <a:t>What do the following acronyms stand for (clue: it is the full name of a type of plastic)?</a:t>
            </a:r>
          </a:p>
          <a:p>
            <a:pPr marL="0" indent="-182880">
              <a:lnSpc>
                <a:spcPct val="90000"/>
              </a:lnSpc>
              <a:buClr>
                <a:schemeClr val="accent1"/>
              </a:buClr>
              <a:buFont typeface="Wingdings 2" pitchFamily="18" charset="2"/>
              <a:buChar char=""/>
            </a:pPr>
            <a:endParaRPr lang="en-US">
              <a:solidFill>
                <a:schemeClr val="tx1">
                  <a:lumMod val="65000"/>
                  <a:lumOff val="35000"/>
                </a:schemeClr>
              </a:solidFill>
            </a:endParaRPr>
          </a:p>
          <a:p>
            <a:pPr marL="0" indent="-182880">
              <a:lnSpc>
                <a:spcPct val="90000"/>
              </a:lnSpc>
              <a:buClr>
                <a:schemeClr val="accent1"/>
              </a:buClr>
              <a:buFont typeface="Wingdings 2" pitchFamily="18" charset="2"/>
              <a:buChar char=""/>
            </a:pPr>
            <a:r>
              <a:rPr lang="en-US">
                <a:solidFill>
                  <a:schemeClr val="tx1">
                    <a:lumMod val="65000"/>
                    <a:lumOff val="35000"/>
                  </a:schemeClr>
                </a:solidFill>
              </a:rPr>
              <a:t>PET</a:t>
            </a:r>
          </a:p>
          <a:p>
            <a:pPr marL="0" indent="-182880">
              <a:lnSpc>
                <a:spcPct val="90000"/>
              </a:lnSpc>
              <a:buClr>
                <a:schemeClr val="accent1"/>
              </a:buClr>
              <a:buFont typeface="Wingdings 2" pitchFamily="18" charset="2"/>
              <a:buChar char=""/>
            </a:pPr>
            <a:endParaRPr lang="en-US">
              <a:solidFill>
                <a:schemeClr val="tx1">
                  <a:lumMod val="65000"/>
                  <a:lumOff val="35000"/>
                </a:schemeClr>
              </a:solidFill>
            </a:endParaRPr>
          </a:p>
          <a:p>
            <a:pPr marL="0" indent="-182880">
              <a:lnSpc>
                <a:spcPct val="90000"/>
              </a:lnSpc>
              <a:buClr>
                <a:schemeClr val="accent1"/>
              </a:buClr>
              <a:buFont typeface="Wingdings 2" pitchFamily="18" charset="2"/>
              <a:buChar char=""/>
            </a:pPr>
            <a:r>
              <a:rPr lang="en-US">
                <a:solidFill>
                  <a:schemeClr val="tx1">
                    <a:lumMod val="65000"/>
                    <a:lumOff val="35000"/>
                  </a:schemeClr>
                </a:solidFill>
              </a:rPr>
              <a:t>HDPE</a:t>
            </a:r>
          </a:p>
        </p:txBody>
      </p:sp>
      <p:sp>
        <p:nvSpPr>
          <p:cNvPr id="16" name="Rectangle 15">
            <a:extLst>
              <a:ext uri="{FF2B5EF4-FFF2-40B4-BE49-F238E27FC236}">
                <a16:creationId xmlns:a16="http://schemas.microsoft.com/office/drawing/2014/main" id="{9A206779-5C74-4555-94BC-5845C92EC3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4814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4088731" y="1123837"/>
            <a:ext cx="4838333" cy="1255469"/>
          </a:xfrm>
        </p:spPr>
        <p:txBody>
          <a:bodyPr vert="horz" lIns="91440" tIns="45720" rIns="91440" bIns="45720" rtlCol="0" anchor="ctr">
            <a:normAutofit/>
          </a:bodyPr>
          <a:lstStyle/>
          <a:p>
            <a:r>
              <a:rPr lang="en-US" sz="3600"/>
              <a:t>Q19</a:t>
            </a:r>
          </a:p>
        </p:txBody>
      </p:sp>
      <p:sp>
        <p:nvSpPr>
          <p:cNvPr id="15" name="Rectangle 14">
            <a:extLst>
              <a:ext uri="{FF2B5EF4-FFF2-40B4-BE49-F238E27FC236}">
                <a16:creationId xmlns:a16="http://schemas.microsoft.com/office/drawing/2014/main"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descr="http://pressureforming.co.uk/wp-content/uploads/2013/03/vacuum-forming.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22" b="15558"/>
          <a:stretch/>
        </p:blipFill>
        <p:spPr bwMode="auto">
          <a:xfrm>
            <a:off x="645578" y="2598327"/>
            <a:ext cx="2833714" cy="16519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088733" y="2510395"/>
            <a:ext cx="4838331" cy="327458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2880">
              <a:lnSpc>
                <a:spcPct val="90000"/>
              </a:lnSpc>
              <a:buClr>
                <a:schemeClr val="accent1"/>
              </a:buClr>
              <a:buFont typeface="Wingdings 2" pitchFamily="18" charset="2"/>
              <a:buChar char=""/>
            </a:pPr>
            <a:r>
              <a:rPr lang="en-US">
                <a:solidFill>
                  <a:srgbClr val="FFFFFF"/>
                </a:solidFill>
              </a:rPr>
              <a:t>What plastics process does part of this diagram show?</a:t>
            </a:r>
          </a:p>
          <a:p>
            <a:pPr marL="0" indent="-182880">
              <a:lnSpc>
                <a:spcPct val="90000"/>
              </a:lnSpc>
              <a:buClr>
                <a:schemeClr val="accent1"/>
              </a:buClr>
              <a:buFont typeface="Wingdings 2" pitchFamily="18" charset="2"/>
              <a:buChar char=""/>
            </a:pPr>
            <a:endParaRPr lang="en-US">
              <a:solidFill>
                <a:srgbClr val="FFFFFF"/>
              </a:solidFill>
            </a:endParaRPr>
          </a:p>
        </p:txBody>
      </p:sp>
    </p:spTree>
    <p:extLst>
      <p:ext uri="{BB962C8B-B14F-4D97-AF65-F5344CB8AC3E}">
        <p14:creationId xmlns:p14="http://schemas.microsoft.com/office/powerpoint/2010/main" val="40623937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9203ABB4-7E2A-4248-9FE7-4A419AFF2F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26970D-C1E5-4FB1-84E8-86CB9CED1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4590661"/>
            <a:ext cx="7658146" cy="1065690"/>
          </a:xfrm>
        </p:spPr>
        <p:txBody>
          <a:bodyPr vert="horz" lIns="91440" tIns="45720" rIns="91440" bIns="45720" rtlCol="0" anchor="b">
            <a:normAutofit/>
          </a:bodyPr>
          <a:lstStyle/>
          <a:p>
            <a:r>
              <a:rPr lang="en-US" sz="5900" spc="-100"/>
              <a:t>Q20</a:t>
            </a:r>
          </a:p>
        </p:txBody>
      </p:sp>
      <p:sp>
        <p:nvSpPr>
          <p:cNvPr id="7" name="TextBox 6"/>
          <p:cNvSpPr txBox="1"/>
          <p:nvPr/>
        </p:nvSpPr>
        <p:spPr>
          <a:xfrm>
            <a:off x="754238" y="2022227"/>
            <a:ext cx="7635522" cy="542592"/>
          </a:xfrm>
          <a:prstGeom prst="rect">
            <a:avLst/>
          </a:prstGeom>
        </p:spPr>
        <p:txBody>
          <a:bodyPr vert="horz" lIns="91440" tIns="45720" rIns="91440" bIns="45720" rtlCol="0" anchor="t">
            <a:noAutofit/>
          </a:bodyPr>
          <a:lstStyle/>
          <a:p>
            <a:pPr defTabSz="914400">
              <a:lnSpc>
                <a:spcPct val="90000"/>
              </a:lnSpc>
              <a:spcBef>
                <a:spcPts val="1200"/>
              </a:spcBef>
              <a:buClr>
                <a:schemeClr val="accent1"/>
              </a:buClr>
            </a:pPr>
            <a:r>
              <a:rPr lang="en-US" sz="1600" b="1"/>
              <a:t>Polymer Pellets are placed inside the mould</a:t>
            </a:r>
          </a:p>
          <a:p>
            <a:pPr defTabSz="914400">
              <a:lnSpc>
                <a:spcPct val="90000"/>
              </a:lnSpc>
              <a:spcBef>
                <a:spcPts val="1200"/>
              </a:spcBef>
              <a:buClr>
                <a:schemeClr val="accent1"/>
              </a:buClr>
            </a:pPr>
            <a:r>
              <a:rPr lang="en-US" sz="1600" b="1"/>
              <a:t>The mould is rotated in two directions, being heated at the same time</a:t>
            </a:r>
          </a:p>
          <a:p>
            <a:pPr defTabSz="914400">
              <a:lnSpc>
                <a:spcPct val="90000"/>
              </a:lnSpc>
              <a:spcBef>
                <a:spcPts val="1200"/>
              </a:spcBef>
              <a:buClr>
                <a:schemeClr val="accent1"/>
              </a:buClr>
            </a:pPr>
            <a:r>
              <a:rPr lang="en-US" sz="1600" b="1"/>
              <a:t>Melted polymer coats the inside of the mould</a:t>
            </a:r>
          </a:p>
          <a:p>
            <a:pPr defTabSz="914400">
              <a:lnSpc>
                <a:spcPct val="90000"/>
              </a:lnSpc>
              <a:spcBef>
                <a:spcPts val="1200"/>
              </a:spcBef>
              <a:buClr>
                <a:schemeClr val="accent1"/>
              </a:buClr>
            </a:pPr>
            <a:r>
              <a:rPr lang="en-US" sz="1600" b="1"/>
              <a:t>Mould is cooled, polymer sets</a:t>
            </a:r>
          </a:p>
          <a:p>
            <a:pPr defTabSz="914400">
              <a:lnSpc>
                <a:spcPct val="90000"/>
              </a:lnSpc>
              <a:spcBef>
                <a:spcPts val="1200"/>
              </a:spcBef>
              <a:buClr>
                <a:schemeClr val="accent1"/>
              </a:buClr>
            </a:pPr>
            <a:r>
              <a:rPr lang="en-US" sz="1600" b="1"/>
              <a:t>Object removed</a:t>
            </a:r>
          </a:p>
        </p:txBody>
      </p:sp>
      <p:sp>
        <p:nvSpPr>
          <p:cNvPr id="5" name="Content Placeholder 2"/>
          <p:cNvSpPr txBox="1">
            <a:spLocks/>
          </p:cNvSpPr>
          <p:nvPr/>
        </p:nvSpPr>
        <p:spPr>
          <a:xfrm>
            <a:off x="467544" y="1270840"/>
            <a:ext cx="8496943" cy="2302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What plastics process is described below?</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919700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7BA6B54-FD0C-4B20-816F-3B6BEEA1D65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E90C7AB-40E9-481F-980A-EDD19EFF35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420619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216936" y="1123837"/>
            <a:ext cx="3749222" cy="1255469"/>
          </a:xfrm>
        </p:spPr>
        <p:txBody>
          <a:bodyPr vert="horz" lIns="91440" tIns="45720" rIns="91440" bIns="45720" rtlCol="0" anchor="ctr">
            <a:normAutofit/>
          </a:bodyPr>
          <a:lstStyle/>
          <a:p>
            <a:r>
              <a:rPr lang="en-US" sz="3600"/>
              <a:t>Q21 – bonus question</a:t>
            </a:r>
          </a:p>
        </p:txBody>
      </p:sp>
      <p:sp>
        <p:nvSpPr>
          <p:cNvPr id="5" name="Content Placeholder 2"/>
          <p:cNvSpPr txBox="1">
            <a:spLocks/>
          </p:cNvSpPr>
          <p:nvPr/>
        </p:nvSpPr>
        <p:spPr>
          <a:xfrm>
            <a:off x="216936" y="2510395"/>
            <a:ext cx="3749222" cy="327458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2880">
              <a:lnSpc>
                <a:spcPct val="90000"/>
              </a:lnSpc>
              <a:buClr>
                <a:schemeClr val="accent1"/>
              </a:buClr>
              <a:buFont typeface="Wingdings 2" pitchFamily="18" charset="2"/>
              <a:buChar char=""/>
            </a:pPr>
            <a:r>
              <a:rPr lang="en-US" dirty="0">
                <a:solidFill>
                  <a:srgbClr val="FFFFFF"/>
                </a:solidFill>
              </a:rPr>
              <a:t>Name </a:t>
            </a:r>
            <a:r>
              <a:rPr lang="en-US" u="sng" dirty="0">
                <a:solidFill>
                  <a:srgbClr val="FFFFFF"/>
                </a:solidFill>
              </a:rPr>
              <a:t>all</a:t>
            </a:r>
            <a:r>
              <a:rPr lang="en-US" dirty="0">
                <a:solidFill>
                  <a:srgbClr val="FFFFFF"/>
                </a:solidFill>
              </a:rPr>
              <a:t> these process’ below correctly for 5 extra marks?</a:t>
            </a:r>
          </a:p>
          <a:p>
            <a:pPr marL="0" indent="-182880">
              <a:lnSpc>
                <a:spcPct val="90000"/>
              </a:lnSpc>
              <a:buClr>
                <a:schemeClr val="accent1"/>
              </a:buClr>
              <a:buFont typeface="Wingdings 2" pitchFamily="18" charset="2"/>
              <a:buChar char=""/>
            </a:pPr>
            <a:endParaRPr lang="en-US" dirty="0">
              <a:solidFill>
                <a:srgbClr val="FFFFFF"/>
              </a:solidFill>
            </a:endParaRPr>
          </a:p>
        </p:txBody>
      </p:sp>
      <p:sp>
        <p:nvSpPr>
          <p:cNvPr id="23" name="Rectangle 22">
            <a:extLst>
              <a:ext uri="{FF2B5EF4-FFF2-40B4-BE49-F238E27FC236}">
                <a16:creationId xmlns:a16="http://schemas.microsoft.com/office/drawing/2014/main" id="{23ADD3AA-6CC0-4B1A-B4A3-98AD78A1EAC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629" y="758952"/>
            <a:ext cx="2132197"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tretch/>
        </p:blipFill>
        <p:spPr bwMode="auto">
          <a:xfrm>
            <a:off x="4672383" y="1815224"/>
            <a:ext cx="1926689" cy="107894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a:extLst>
              <a:ext uri="{FF2B5EF4-FFF2-40B4-BE49-F238E27FC236}">
                <a16:creationId xmlns:a16="http://schemas.microsoft.com/office/drawing/2014/main" id="{BC834C09-A316-497B-9771-15920104D4C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8439" y="758952"/>
            <a:ext cx="1797494" cy="184476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921129" y="1279517"/>
            <a:ext cx="1592114" cy="82391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a:extLst>
              <a:ext uri="{FF2B5EF4-FFF2-40B4-BE49-F238E27FC236}">
                <a16:creationId xmlns:a16="http://schemas.microsoft.com/office/drawing/2014/main" id="{4AC7689F-BE25-443E-B15D-45268CC4AB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9629" y="4115150"/>
            <a:ext cx="2132197" cy="19838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http://www.heat-inc.com/Heating_Industry_Applications/RotationalMoldArt/RotationalMold-Full.jpg">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0893" r="-291"/>
          <a:stretch/>
        </p:blipFill>
        <p:spPr bwMode="auto">
          <a:xfrm>
            <a:off x="4672383" y="4741875"/>
            <a:ext cx="1926689" cy="740368"/>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5296173E-160F-42EA-B0C9-8E2804C9A37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18439" y="2722807"/>
            <a:ext cx="1797494"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7755"/>
          <a:stretch/>
        </p:blipFill>
        <p:spPr bwMode="auto">
          <a:xfrm>
            <a:off x="6921129" y="3915317"/>
            <a:ext cx="1592114" cy="9820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ectangle 30">
            <a:extLst>
              <a:ext uri="{FF2B5EF4-FFF2-40B4-BE49-F238E27FC236}">
                <a16:creationId xmlns:a16="http://schemas.microsoft.com/office/drawing/2014/main" id="{85FD8413-571F-456D-BB62-4C204826EB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Content Placeholder 2"/>
          <p:cNvSpPr txBox="1">
            <a:spLocks/>
          </p:cNvSpPr>
          <p:nvPr/>
        </p:nvSpPr>
        <p:spPr>
          <a:xfrm>
            <a:off x="4622528" y="758951"/>
            <a:ext cx="423665"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A</a:t>
            </a:r>
          </a:p>
          <a:p>
            <a:pPr marL="0" indent="0">
              <a:buFont typeface="Arial" panose="020B0604020202020204" pitchFamily="34" charset="0"/>
              <a:buNone/>
            </a:pPr>
            <a:endParaRPr lang="en-GB" dirty="0"/>
          </a:p>
        </p:txBody>
      </p:sp>
      <p:sp>
        <p:nvSpPr>
          <p:cNvPr id="8" name="Content Placeholder 2"/>
          <p:cNvSpPr txBox="1">
            <a:spLocks/>
          </p:cNvSpPr>
          <p:nvPr/>
        </p:nvSpPr>
        <p:spPr>
          <a:xfrm>
            <a:off x="6819291" y="716139"/>
            <a:ext cx="423665"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B</a:t>
            </a:r>
          </a:p>
          <a:p>
            <a:pPr marL="0" indent="0">
              <a:buFont typeface="Arial" panose="020B0604020202020204" pitchFamily="34" charset="0"/>
              <a:buNone/>
            </a:pPr>
            <a:endParaRPr lang="en-GB" dirty="0"/>
          </a:p>
        </p:txBody>
      </p:sp>
      <p:sp>
        <p:nvSpPr>
          <p:cNvPr id="9" name="Content Placeholder 2"/>
          <p:cNvSpPr txBox="1">
            <a:spLocks/>
          </p:cNvSpPr>
          <p:nvPr/>
        </p:nvSpPr>
        <p:spPr>
          <a:xfrm>
            <a:off x="4666448" y="4154542"/>
            <a:ext cx="423665"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C</a:t>
            </a:r>
          </a:p>
          <a:p>
            <a:pPr marL="0" indent="0">
              <a:buFont typeface="Arial" panose="020B0604020202020204" pitchFamily="34" charset="0"/>
              <a:buNone/>
            </a:pPr>
            <a:endParaRPr lang="en-GB" dirty="0"/>
          </a:p>
        </p:txBody>
      </p:sp>
      <p:sp>
        <p:nvSpPr>
          <p:cNvPr id="10" name="Content Placeholder 2"/>
          <p:cNvSpPr txBox="1">
            <a:spLocks/>
          </p:cNvSpPr>
          <p:nvPr/>
        </p:nvSpPr>
        <p:spPr>
          <a:xfrm>
            <a:off x="6819290" y="2673738"/>
            <a:ext cx="423665"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D</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3601154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Marking</a:t>
            </a:r>
          </a:p>
        </p:txBody>
      </p:sp>
      <p:sp>
        <p:nvSpPr>
          <p:cNvPr id="2" name="Content Placeholder 1"/>
          <p:cNvSpPr>
            <a:spLocks noGrp="1"/>
          </p:cNvSpPr>
          <p:nvPr>
            <p:ph idx="1"/>
          </p:nvPr>
        </p:nvSpPr>
        <p:spPr/>
        <p:txBody>
          <a:bodyPr>
            <a:normAutofit/>
          </a:bodyPr>
          <a:lstStyle/>
          <a:p>
            <a:r>
              <a:rPr lang="en-GB" dirty="0"/>
              <a:t>Don’t cheat</a:t>
            </a:r>
          </a:p>
          <a:p>
            <a:endParaRPr lang="en-GB" dirty="0"/>
          </a:p>
          <a:p>
            <a:r>
              <a:rPr lang="en-GB" dirty="0"/>
              <a:t>Be honest</a:t>
            </a:r>
          </a:p>
          <a:p>
            <a:endParaRPr lang="en-GB" dirty="0"/>
          </a:p>
          <a:p>
            <a:r>
              <a:rPr lang="en-GB" dirty="0"/>
              <a:t>By the end of the course you should be able to answer all of these questions with ease.</a:t>
            </a:r>
          </a:p>
        </p:txBody>
      </p:sp>
    </p:spTree>
    <p:extLst>
      <p:ext uri="{BB962C8B-B14F-4D97-AF65-F5344CB8AC3E}">
        <p14:creationId xmlns:p14="http://schemas.microsoft.com/office/powerpoint/2010/main" val="73938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2C00-F441-45E9-8EE9-E38EAA21FCF7}"/>
              </a:ext>
            </a:extLst>
          </p:cNvPr>
          <p:cNvSpPr>
            <a:spLocks noGrp="1"/>
          </p:cNvSpPr>
          <p:nvPr>
            <p:ph type="title"/>
          </p:nvPr>
        </p:nvSpPr>
        <p:spPr>
          <a:xfrm>
            <a:off x="207291" y="791837"/>
            <a:ext cx="2294079" cy="1153034"/>
          </a:xfrm>
        </p:spPr>
        <p:txBody>
          <a:bodyPr>
            <a:normAutofit/>
          </a:bodyPr>
          <a:lstStyle/>
          <a:p>
            <a:r>
              <a:rPr lang="en-GB" dirty="0"/>
              <a:t>Why this course?</a:t>
            </a:r>
          </a:p>
        </p:txBody>
      </p:sp>
      <p:sp>
        <p:nvSpPr>
          <p:cNvPr id="3" name="Content Placeholder 2">
            <a:extLst>
              <a:ext uri="{FF2B5EF4-FFF2-40B4-BE49-F238E27FC236}">
                <a16:creationId xmlns:a16="http://schemas.microsoft.com/office/drawing/2014/main" id="{BDD72DCB-E5A5-4190-B4D1-71AEF12FAFD0}"/>
              </a:ext>
            </a:extLst>
          </p:cNvPr>
          <p:cNvSpPr>
            <a:spLocks noGrp="1"/>
          </p:cNvSpPr>
          <p:nvPr>
            <p:ph idx="1"/>
          </p:nvPr>
        </p:nvSpPr>
        <p:spPr>
          <a:xfrm>
            <a:off x="2901950" y="864108"/>
            <a:ext cx="4118321" cy="5229188"/>
          </a:xfrm>
        </p:spPr>
        <p:txBody>
          <a:bodyPr>
            <a:normAutofit lnSpcReduction="10000"/>
          </a:bodyPr>
          <a:lstStyle/>
          <a:p>
            <a:r>
              <a:rPr lang="en-GB" dirty="0"/>
              <a:t>Much of the reason for choosing this course is due to the similarity of both the structure and content of the course. </a:t>
            </a:r>
          </a:p>
          <a:p>
            <a:r>
              <a:rPr lang="en-GB" dirty="0"/>
              <a:t>There are still 4 units which are taken over 2 years.</a:t>
            </a:r>
          </a:p>
          <a:p>
            <a:r>
              <a:rPr lang="en-GB" dirty="0"/>
              <a:t>There are still practical elements</a:t>
            </a:r>
          </a:p>
          <a:p>
            <a:r>
              <a:rPr lang="en-GB" dirty="0"/>
              <a:t>There is still an exam based around engineering maths and science.</a:t>
            </a:r>
          </a:p>
          <a:p>
            <a:r>
              <a:rPr lang="en-GB" dirty="0"/>
              <a:t>There is still report writing</a:t>
            </a:r>
          </a:p>
          <a:p>
            <a:r>
              <a:rPr lang="en-GB" dirty="0"/>
              <a:t>You will still be using the skills you have developed in KS4</a:t>
            </a:r>
          </a:p>
          <a:p>
            <a:r>
              <a:rPr lang="en-GB" dirty="0"/>
              <a:t>Provides flexibility as the 4</a:t>
            </a:r>
            <a:r>
              <a:rPr lang="en-GB" baseline="30000" dirty="0"/>
              <a:t>th</a:t>
            </a:r>
            <a:r>
              <a:rPr lang="en-GB" dirty="0"/>
              <a:t> unit can be our choice</a:t>
            </a:r>
          </a:p>
          <a:p>
            <a:r>
              <a:rPr lang="en-GB" dirty="0"/>
              <a:t>If students drop out at the end of year 1 you still get a qualification equivalent to half an A-Level.</a:t>
            </a:r>
          </a:p>
        </p:txBody>
      </p:sp>
      <p:pic>
        <p:nvPicPr>
          <p:cNvPr id="5" name="Picture 4">
            <a:extLst>
              <a:ext uri="{FF2B5EF4-FFF2-40B4-BE49-F238E27FC236}">
                <a16:creationId xmlns:a16="http://schemas.microsoft.com/office/drawing/2014/main" id="{438FECDC-FE62-4BF7-A1EA-25B97E1ED999}"/>
              </a:ext>
            </a:extLst>
          </p:cNvPr>
          <p:cNvPicPr>
            <a:picLocks noChangeAspect="1"/>
          </p:cNvPicPr>
          <p:nvPr/>
        </p:nvPicPr>
        <p:blipFill rotWithShape="1">
          <a:blip r:embed="rId2"/>
          <a:srcRect l="48164" t="25699" r="29525" b="13460"/>
          <a:stretch/>
        </p:blipFill>
        <p:spPr>
          <a:xfrm>
            <a:off x="7143052" y="3413883"/>
            <a:ext cx="2000948" cy="3410394"/>
          </a:xfrm>
          <a:prstGeom prst="rect">
            <a:avLst/>
          </a:prstGeom>
        </p:spPr>
      </p:pic>
      <p:pic>
        <p:nvPicPr>
          <p:cNvPr id="9" name="Picture 8">
            <a:extLst>
              <a:ext uri="{FF2B5EF4-FFF2-40B4-BE49-F238E27FC236}">
                <a16:creationId xmlns:a16="http://schemas.microsoft.com/office/drawing/2014/main" id="{4B436E44-935D-486E-9D5E-43016F03819E}"/>
              </a:ext>
            </a:extLst>
          </p:cNvPr>
          <p:cNvPicPr>
            <a:picLocks noChangeAspect="1"/>
          </p:cNvPicPr>
          <p:nvPr/>
        </p:nvPicPr>
        <p:blipFill rotWithShape="1">
          <a:blip r:embed="rId2">
            <a:duotone>
              <a:schemeClr val="accent1">
                <a:shade val="45000"/>
                <a:satMod val="135000"/>
              </a:schemeClr>
              <a:prstClr val="white"/>
            </a:duotone>
          </a:blip>
          <a:srcRect l="60484" t="10082" r="29899" b="80934"/>
          <a:stretch/>
        </p:blipFill>
        <p:spPr>
          <a:xfrm>
            <a:off x="29507" y="6748"/>
            <a:ext cx="1298140" cy="757956"/>
          </a:xfrm>
          <a:prstGeom prst="rect">
            <a:avLst/>
          </a:prstGeom>
        </p:spPr>
      </p:pic>
      <p:pic>
        <p:nvPicPr>
          <p:cNvPr id="10" name="Picture 9">
            <a:extLst>
              <a:ext uri="{FF2B5EF4-FFF2-40B4-BE49-F238E27FC236}">
                <a16:creationId xmlns:a16="http://schemas.microsoft.com/office/drawing/2014/main" id="{8AC2A32E-3442-493C-959E-D3C7FAE4E366}"/>
              </a:ext>
            </a:extLst>
          </p:cNvPr>
          <p:cNvPicPr>
            <a:picLocks noChangeAspect="1"/>
          </p:cNvPicPr>
          <p:nvPr/>
        </p:nvPicPr>
        <p:blipFill rotWithShape="1">
          <a:blip r:embed="rId3">
            <a:duotone>
              <a:schemeClr val="accent1">
                <a:shade val="45000"/>
                <a:satMod val="135000"/>
              </a:schemeClr>
              <a:prstClr val="white"/>
            </a:duotone>
          </a:blip>
          <a:srcRect l="30393" t="15981" r="41338" b="62599"/>
          <a:stretch/>
        </p:blipFill>
        <p:spPr>
          <a:xfrm>
            <a:off x="1327647" y="84686"/>
            <a:ext cx="1298140" cy="614758"/>
          </a:xfrm>
          <a:prstGeom prst="rect">
            <a:avLst/>
          </a:prstGeom>
        </p:spPr>
      </p:pic>
      <p:sp>
        <p:nvSpPr>
          <p:cNvPr id="11" name="Rectangle 10">
            <a:extLst>
              <a:ext uri="{FF2B5EF4-FFF2-40B4-BE49-F238E27FC236}">
                <a16:creationId xmlns:a16="http://schemas.microsoft.com/office/drawing/2014/main" id="{C4CF08A0-5688-4F87-B89C-F2A83B86080D}"/>
              </a:ext>
            </a:extLst>
          </p:cNvPr>
          <p:cNvSpPr/>
          <p:nvPr/>
        </p:nvSpPr>
        <p:spPr>
          <a:xfrm>
            <a:off x="195658" y="6546889"/>
            <a:ext cx="8916113" cy="246221"/>
          </a:xfrm>
          <a:prstGeom prst="rect">
            <a:avLst/>
          </a:prstGeom>
        </p:spPr>
        <p:txBody>
          <a:bodyPr wrap="square">
            <a:spAutoFit/>
          </a:bodyPr>
          <a:lstStyle/>
          <a:p>
            <a:r>
              <a:rPr lang="en-GB" sz="1000" dirty="0">
                <a:hlinkClick r:id="rId4"/>
              </a:rPr>
              <a:t>https://qualifications.pearson.com/content/dam/pdf/BTEC-Nationals/Engineering/2016/specification-and-sample-assessments/SPEC-BTEC-NAT-ENG-ExtCert.pdf</a:t>
            </a:r>
            <a:r>
              <a:rPr lang="en-GB" sz="1000" dirty="0"/>
              <a:t>  </a:t>
            </a:r>
          </a:p>
        </p:txBody>
      </p:sp>
    </p:spTree>
    <p:extLst>
      <p:ext uri="{BB962C8B-B14F-4D97-AF65-F5344CB8AC3E}">
        <p14:creationId xmlns:p14="http://schemas.microsoft.com/office/powerpoint/2010/main" val="2117880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088731" y="1123837"/>
            <a:ext cx="4838333" cy="1255469"/>
          </a:xfrm>
        </p:spPr>
        <p:txBody>
          <a:bodyPr>
            <a:normAutofit/>
          </a:bodyPr>
          <a:lstStyle/>
          <a:p>
            <a:r>
              <a:rPr lang="en-GB" dirty="0"/>
              <a:t>Q1</a:t>
            </a:r>
          </a:p>
        </p:txBody>
      </p:sp>
      <p:sp>
        <p:nvSpPr>
          <p:cNvPr id="15" name="Rectangle 14">
            <a:extLst>
              <a:ext uri="{FF2B5EF4-FFF2-40B4-BE49-F238E27FC236}">
                <a16:creationId xmlns:a16="http://schemas.microsoft.com/office/drawing/2014/main"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4088733" y="2510395"/>
            <a:ext cx="4838331" cy="3274586"/>
          </a:xfrm>
        </p:spPr>
        <p:txBody>
          <a:bodyPr anchor="t">
            <a:normAutofit/>
          </a:bodyPr>
          <a:lstStyle/>
          <a:p>
            <a:pPr marL="0" indent="0">
              <a:buNone/>
            </a:pPr>
            <a:r>
              <a:rPr lang="en-GB">
                <a:solidFill>
                  <a:srgbClr val="FFFFFF"/>
                </a:solidFill>
              </a:rPr>
              <a:t>Name the 3 main classifications of metals</a:t>
            </a:r>
          </a:p>
        </p:txBody>
      </p:sp>
      <p:sp>
        <p:nvSpPr>
          <p:cNvPr id="4" name="TextBox 3"/>
          <p:cNvSpPr txBox="1"/>
          <p:nvPr/>
        </p:nvSpPr>
        <p:spPr>
          <a:xfrm>
            <a:off x="1475656" y="2492896"/>
            <a:ext cx="4032448" cy="1077218"/>
          </a:xfrm>
          <a:prstGeom prst="rect">
            <a:avLst/>
          </a:prstGeom>
          <a:noFill/>
        </p:spPr>
        <p:txBody>
          <a:bodyPr wrap="square" rtlCol="0">
            <a:spAutoFit/>
          </a:bodyPr>
          <a:lstStyle/>
          <a:p>
            <a:pPr marL="457200" indent="-457200">
              <a:spcAft>
                <a:spcPts val="600"/>
              </a:spcAft>
              <a:buAutoNum type="arabicPeriod"/>
            </a:pPr>
            <a:r>
              <a:rPr lang="en-GB" dirty="0">
                <a:solidFill>
                  <a:srgbClr val="FF0000"/>
                </a:solidFill>
              </a:rPr>
              <a:t>Ferrous</a:t>
            </a:r>
            <a:endParaRPr lang="en-GB">
              <a:solidFill>
                <a:srgbClr val="FF0000"/>
              </a:solidFill>
            </a:endParaRPr>
          </a:p>
          <a:p>
            <a:pPr marL="457200" indent="-457200">
              <a:spcAft>
                <a:spcPts val="600"/>
              </a:spcAft>
              <a:buAutoNum type="arabicPeriod"/>
            </a:pPr>
            <a:r>
              <a:rPr lang="en-GB" dirty="0">
                <a:solidFill>
                  <a:srgbClr val="FF0000"/>
                </a:solidFill>
              </a:rPr>
              <a:t>non-ferrous</a:t>
            </a:r>
            <a:endParaRPr lang="en-GB">
              <a:solidFill>
                <a:srgbClr val="FF0000"/>
              </a:solidFill>
            </a:endParaRPr>
          </a:p>
          <a:p>
            <a:pPr marL="457200" indent="-457200">
              <a:spcAft>
                <a:spcPts val="600"/>
              </a:spcAft>
              <a:buAutoNum type="arabicPeriod"/>
            </a:pPr>
            <a:r>
              <a:rPr lang="en-GB" dirty="0">
                <a:solidFill>
                  <a:srgbClr val="FF0000"/>
                </a:solidFill>
              </a:rPr>
              <a:t>Alloy</a:t>
            </a:r>
            <a:endParaRPr lang="en-GB">
              <a:solidFill>
                <a:srgbClr val="FF0000"/>
              </a:solidFill>
            </a:endParaRPr>
          </a:p>
        </p:txBody>
      </p:sp>
    </p:spTree>
    <p:extLst>
      <p:ext uri="{BB962C8B-B14F-4D97-AF65-F5344CB8AC3E}">
        <p14:creationId xmlns:p14="http://schemas.microsoft.com/office/powerpoint/2010/main" val="334444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1738536" cy="2836911"/>
          </a:xfrm>
        </p:spPr>
        <p:txBody>
          <a:bodyPr>
            <a:normAutofit/>
          </a:bodyPr>
          <a:lstStyle/>
          <a:p>
            <a:pPr marL="0" indent="0">
              <a:buNone/>
            </a:pPr>
            <a:r>
              <a:rPr lang="en-GB" dirty="0"/>
              <a:t>If a metal is described as having good elasticity what does this mean?</a:t>
            </a:r>
          </a:p>
        </p:txBody>
      </p:sp>
      <p:sp>
        <p:nvSpPr>
          <p:cNvPr id="4"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a:t>Q2</a:t>
            </a:r>
            <a:endParaRPr lang="en-GB" dirty="0"/>
          </a:p>
        </p:txBody>
      </p:sp>
      <p:sp>
        <p:nvSpPr>
          <p:cNvPr id="5" name="TextBox 4"/>
          <p:cNvSpPr txBox="1"/>
          <p:nvPr/>
        </p:nvSpPr>
        <p:spPr>
          <a:xfrm>
            <a:off x="2987824" y="2593267"/>
            <a:ext cx="6840760" cy="830997"/>
          </a:xfrm>
          <a:prstGeom prst="rect">
            <a:avLst/>
          </a:prstGeom>
          <a:noFill/>
        </p:spPr>
        <p:txBody>
          <a:bodyPr wrap="square" rtlCol="0">
            <a:spAutoFit/>
          </a:bodyPr>
          <a:lstStyle/>
          <a:p>
            <a:pPr marL="457200" indent="-457200">
              <a:buAutoNum type="arabicPeriod"/>
            </a:pPr>
            <a:r>
              <a:rPr lang="en-GB" dirty="0">
                <a:solidFill>
                  <a:srgbClr val="FF0000"/>
                </a:solidFill>
              </a:rPr>
              <a:t>Can alter and change its shape (stretch/bend </a:t>
            </a:r>
            <a:r>
              <a:rPr lang="en-GB" dirty="0" err="1">
                <a:solidFill>
                  <a:srgbClr val="FF0000"/>
                </a:solidFill>
              </a:rPr>
              <a:t>ect</a:t>
            </a:r>
            <a:r>
              <a:rPr lang="en-GB" dirty="0">
                <a:solidFill>
                  <a:srgbClr val="FF0000"/>
                </a:solidFill>
              </a:rPr>
              <a:t>)</a:t>
            </a:r>
          </a:p>
          <a:p>
            <a:pPr marL="457200" indent="-457200">
              <a:buAutoNum type="arabicPeriod"/>
            </a:pPr>
            <a:r>
              <a:rPr lang="en-GB" dirty="0">
                <a:solidFill>
                  <a:srgbClr val="FF0000"/>
                </a:solidFill>
              </a:rPr>
              <a:t>And return to its original shape</a:t>
            </a:r>
          </a:p>
        </p:txBody>
      </p:sp>
    </p:spTree>
    <p:extLst>
      <p:ext uri="{BB962C8B-B14F-4D97-AF65-F5344CB8AC3E}">
        <p14:creationId xmlns:p14="http://schemas.microsoft.com/office/powerpoint/2010/main" val="68936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9020" y="692696"/>
            <a:ext cx="8229600" cy="1143000"/>
          </a:xfrm>
        </p:spPr>
        <p:txBody>
          <a:bodyPr/>
          <a:lstStyle/>
          <a:p>
            <a:r>
              <a:rPr lang="en-GB" dirty="0"/>
              <a:t>Q3</a:t>
            </a:r>
          </a:p>
        </p:txBody>
      </p:sp>
      <p:sp>
        <p:nvSpPr>
          <p:cNvPr id="5" name="Content Placeholder 2"/>
          <p:cNvSpPr txBox="1">
            <a:spLocks/>
          </p:cNvSpPr>
          <p:nvPr/>
        </p:nvSpPr>
        <p:spPr>
          <a:xfrm>
            <a:off x="593901" y="1628800"/>
            <a:ext cx="1745851" cy="3240360"/>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If a metal is a good conductor what does this mean that it is good at doing?</a:t>
            </a:r>
          </a:p>
        </p:txBody>
      </p:sp>
      <p:sp>
        <p:nvSpPr>
          <p:cNvPr id="6" name="TextBox 5"/>
          <p:cNvSpPr txBox="1"/>
          <p:nvPr/>
        </p:nvSpPr>
        <p:spPr>
          <a:xfrm>
            <a:off x="2771800" y="2348880"/>
            <a:ext cx="6840760" cy="461665"/>
          </a:xfrm>
          <a:prstGeom prst="rect">
            <a:avLst/>
          </a:prstGeom>
          <a:noFill/>
        </p:spPr>
        <p:txBody>
          <a:bodyPr wrap="square" rtlCol="0">
            <a:spAutoFit/>
          </a:bodyPr>
          <a:lstStyle/>
          <a:p>
            <a:pPr marL="457200" indent="-457200">
              <a:buAutoNum type="arabicPeriod"/>
            </a:pPr>
            <a:r>
              <a:rPr lang="en-GB" dirty="0">
                <a:solidFill>
                  <a:srgbClr val="FF0000"/>
                </a:solidFill>
              </a:rPr>
              <a:t>Allows electricity/heat </a:t>
            </a:r>
            <a:r>
              <a:rPr lang="en-GB" u="sng" dirty="0">
                <a:solidFill>
                  <a:srgbClr val="FF0000"/>
                </a:solidFill>
              </a:rPr>
              <a:t>to pass through</a:t>
            </a:r>
          </a:p>
        </p:txBody>
      </p:sp>
    </p:spTree>
    <p:extLst>
      <p:ext uri="{BB962C8B-B14F-4D97-AF65-F5344CB8AC3E}">
        <p14:creationId xmlns:p14="http://schemas.microsoft.com/office/powerpoint/2010/main" val="125222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9020" y="692696"/>
            <a:ext cx="8229600" cy="1143000"/>
          </a:xfrm>
        </p:spPr>
        <p:txBody>
          <a:bodyPr/>
          <a:lstStyle/>
          <a:p>
            <a:r>
              <a:rPr lang="en-GB" dirty="0"/>
              <a:t>Q4</a:t>
            </a:r>
          </a:p>
        </p:txBody>
      </p:sp>
      <p:sp>
        <p:nvSpPr>
          <p:cNvPr id="5" name="Content Placeholder 2"/>
          <p:cNvSpPr txBox="1">
            <a:spLocks/>
          </p:cNvSpPr>
          <p:nvPr/>
        </p:nvSpPr>
        <p:spPr>
          <a:xfrm>
            <a:off x="593901" y="1628800"/>
            <a:ext cx="1673843" cy="132474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Where does metal come from?</a:t>
            </a:r>
          </a:p>
        </p:txBody>
      </p:sp>
      <p:sp>
        <p:nvSpPr>
          <p:cNvPr id="6" name="TextBox 5"/>
          <p:cNvSpPr txBox="1"/>
          <p:nvPr/>
        </p:nvSpPr>
        <p:spPr>
          <a:xfrm>
            <a:off x="3491880" y="1979121"/>
            <a:ext cx="6840760" cy="830997"/>
          </a:xfrm>
          <a:prstGeom prst="rect">
            <a:avLst/>
          </a:prstGeom>
          <a:noFill/>
        </p:spPr>
        <p:txBody>
          <a:bodyPr wrap="square" rtlCol="0">
            <a:spAutoFit/>
          </a:bodyPr>
          <a:lstStyle/>
          <a:p>
            <a:pPr marL="457200" indent="-457200">
              <a:buAutoNum type="arabicPeriod"/>
            </a:pPr>
            <a:r>
              <a:rPr lang="en-GB" dirty="0">
                <a:solidFill>
                  <a:srgbClr val="FF0000"/>
                </a:solidFill>
              </a:rPr>
              <a:t>From the ground</a:t>
            </a:r>
          </a:p>
          <a:p>
            <a:pPr marL="457200" indent="-457200">
              <a:buAutoNum type="arabicPeriod"/>
            </a:pPr>
            <a:r>
              <a:rPr lang="en-GB" dirty="0">
                <a:solidFill>
                  <a:srgbClr val="FF0000"/>
                </a:solidFill>
              </a:rPr>
              <a:t>In the form of ‘Iron Ore’</a:t>
            </a:r>
          </a:p>
        </p:txBody>
      </p:sp>
    </p:spTree>
    <p:extLst>
      <p:ext uri="{BB962C8B-B14F-4D97-AF65-F5344CB8AC3E}">
        <p14:creationId xmlns:p14="http://schemas.microsoft.com/office/powerpoint/2010/main" val="1866204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9020" y="692696"/>
            <a:ext cx="8229600" cy="1143000"/>
          </a:xfrm>
        </p:spPr>
        <p:txBody>
          <a:bodyPr/>
          <a:lstStyle/>
          <a:p>
            <a:r>
              <a:rPr lang="en-GB" dirty="0"/>
              <a:t>Q5</a:t>
            </a:r>
          </a:p>
        </p:txBody>
      </p:sp>
      <p:sp>
        <p:nvSpPr>
          <p:cNvPr id="5" name="Content Placeholder 2"/>
          <p:cNvSpPr txBox="1">
            <a:spLocks/>
          </p:cNvSpPr>
          <p:nvPr/>
        </p:nvSpPr>
        <p:spPr>
          <a:xfrm>
            <a:off x="395536" y="1988840"/>
            <a:ext cx="2088232" cy="324036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dirty="0"/>
              <a:t>True or False</a:t>
            </a:r>
          </a:p>
          <a:p>
            <a:pPr marL="0" indent="0">
              <a:buFont typeface="Arial" panose="020B0604020202020204" pitchFamily="34" charset="0"/>
              <a:buNone/>
            </a:pPr>
            <a:endParaRPr lang="en-GB" dirty="0"/>
          </a:p>
          <a:p>
            <a:pPr marL="0" indent="0">
              <a:buFont typeface="Arial" panose="020B0604020202020204" pitchFamily="34" charset="0"/>
              <a:buNone/>
            </a:pPr>
            <a:r>
              <a:rPr lang="en-GB" dirty="0"/>
              <a:t>Copper is a non ferrous alloy?</a:t>
            </a:r>
          </a:p>
          <a:p>
            <a:pPr marL="0" indent="0">
              <a:buFont typeface="Arial" panose="020B0604020202020204" pitchFamily="34" charset="0"/>
              <a:buNone/>
            </a:pPr>
            <a:r>
              <a:rPr lang="en-GB" dirty="0"/>
              <a:t>Zinc is an alloy?</a:t>
            </a:r>
          </a:p>
          <a:p>
            <a:pPr marL="0" indent="0">
              <a:buFont typeface="Arial" panose="020B0604020202020204" pitchFamily="34" charset="0"/>
              <a:buNone/>
            </a:pPr>
            <a:r>
              <a:rPr lang="en-GB" dirty="0" err="1"/>
              <a:t>Aluminiam</a:t>
            </a:r>
            <a:r>
              <a:rPr lang="en-GB" dirty="0"/>
              <a:t> is spelt correctly? </a:t>
            </a:r>
          </a:p>
          <a:p>
            <a:pPr marL="0" indent="0">
              <a:buFont typeface="Arial" panose="020B0604020202020204" pitchFamily="34" charset="0"/>
              <a:buNone/>
            </a:pPr>
            <a:endParaRPr lang="en-GB" dirty="0"/>
          </a:p>
        </p:txBody>
      </p:sp>
      <p:sp>
        <p:nvSpPr>
          <p:cNvPr id="6" name="TextBox 5"/>
          <p:cNvSpPr txBox="1"/>
          <p:nvPr/>
        </p:nvSpPr>
        <p:spPr>
          <a:xfrm>
            <a:off x="4283968" y="2204864"/>
            <a:ext cx="1800200" cy="1938992"/>
          </a:xfrm>
          <a:prstGeom prst="rect">
            <a:avLst/>
          </a:prstGeom>
          <a:noFill/>
        </p:spPr>
        <p:txBody>
          <a:bodyPr wrap="square" rtlCol="0">
            <a:spAutoFit/>
          </a:bodyPr>
          <a:lstStyle/>
          <a:p>
            <a:pPr marL="457200" indent="-457200">
              <a:buAutoNum type="arabicPeriod"/>
            </a:pPr>
            <a:r>
              <a:rPr lang="en-GB" dirty="0">
                <a:solidFill>
                  <a:srgbClr val="FF0000"/>
                </a:solidFill>
              </a:rPr>
              <a:t>True</a:t>
            </a:r>
          </a:p>
          <a:p>
            <a:pPr marL="457200" indent="-457200">
              <a:buAutoNum type="arabicPeriod"/>
            </a:pPr>
            <a:endParaRPr lang="en-GB" dirty="0">
              <a:solidFill>
                <a:srgbClr val="FF0000"/>
              </a:solidFill>
            </a:endParaRPr>
          </a:p>
          <a:p>
            <a:pPr marL="457200" indent="-457200">
              <a:buAutoNum type="arabicPeriod"/>
            </a:pPr>
            <a:r>
              <a:rPr lang="en-GB" dirty="0">
                <a:solidFill>
                  <a:srgbClr val="FF0000"/>
                </a:solidFill>
              </a:rPr>
              <a:t>False</a:t>
            </a:r>
          </a:p>
          <a:p>
            <a:pPr marL="457200" indent="-457200">
              <a:buAutoNum type="arabicPeriod"/>
            </a:pPr>
            <a:endParaRPr lang="en-GB" dirty="0">
              <a:solidFill>
                <a:srgbClr val="FF0000"/>
              </a:solidFill>
            </a:endParaRPr>
          </a:p>
          <a:p>
            <a:pPr marL="457200" indent="-457200">
              <a:buAutoNum type="arabicPeriod"/>
            </a:pPr>
            <a:r>
              <a:rPr lang="en-GB" dirty="0">
                <a:solidFill>
                  <a:srgbClr val="FF0000"/>
                </a:solidFill>
              </a:rPr>
              <a:t>False</a:t>
            </a:r>
          </a:p>
        </p:txBody>
      </p:sp>
    </p:spTree>
    <p:extLst>
      <p:ext uri="{BB962C8B-B14F-4D97-AF65-F5344CB8AC3E}">
        <p14:creationId xmlns:p14="http://schemas.microsoft.com/office/powerpoint/2010/main" val="380344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chor="t"/>
          <a:lstStyle/>
          <a:p>
            <a:r>
              <a:rPr lang="en-GB" dirty="0"/>
              <a:t>Q6 - Guess me….</a:t>
            </a:r>
          </a:p>
        </p:txBody>
      </p:sp>
      <p:sp>
        <p:nvSpPr>
          <p:cNvPr id="7" name="TextBox 6"/>
          <p:cNvSpPr txBox="1"/>
          <p:nvPr/>
        </p:nvSpPr>
        <p:spPr>
          <a:xfrm>
            <a:off x="24577" y="2060848"/>
            <a:ext cx="7632848" cy="1477328"/>
          </a:xfrm>
          <a:prstGeom prst="rect">
            <a:avLst/>
          </a:prstGeom>
          <a:noFill/>
        </p:spPr>
        <p:txBody>
          <a:bodyPr wrap="square" rtlCol="0">
            <a:spAutoFit/>
          </a:bodyPr>
          <a:lstStyle/>
          <a:p>
            <a:r>
              <a:rPr lang="en-GB" dirty="0"/>
              <a:t>I am strong…</a:t>
            </a:r>
          </a:p>
          <a:p>
            <a:r>
              <a:rPr lang="en-GB" dirty="0"/>
              <a:t>I am brittle…</a:t>
            </a:r>
          </a:p>
          <a:p>
            <a:r>
              <a:rPr lang="en-GB" dirty="0"/>
              <a:t>I am ductile…</a:t>
            </a:r>
          </a:p>
          <a:p>
            <a:r>
              <a:rPr lang="en-GB" dirty="0"/>
              <a:t>I am very lightweight…</a:t>
            </a:r>
          </a:p>
          <a:p>
            <a:r>
              <a:rPr lang="en-GB" dirty="0"/>
              <a:t>I am silver…. </a:t>
            </a:r>
          </a:p>
        </p:txBody>
      </p:sp>
      <p:sp>
        <p:nvSpPr>
          <p:cNvPr id="8" name="TextBox 7"/>
          <p:cNvSpPr txBox="1"/>
          <p:nvPr/>
        </p:nvSpPr>
        <p:spPr>
          <a:xfrm>
            <a:off x="24577" y="3827949"/>
            <a:ext cx="2927783" cy="1754326"/>
          </a:xfrm>
          <a:prstGeom prst="rect">
            <a:avLst/>
          </a:prstGeom>
          <a:noFill/>
        </p:spPr>
        <p:txBody>
          <a:bodyPr wrap="square" rtlCol="0">
            <a:spAutoFit/>
          </a:bodyPr>
          <a:lstStyle/>
          <a:p>
            <a:r>
              <a:rPr lang="en-GB" dirty="0"/>
              <a:t>I am malleable…</a:t>
            </a:r>
          </a:p>
          <a:p>
            <a:r>
              <a:rPr lang="en-GB" dirty="0"/>
              <a:t>I am tough….</a:t>
            </a:r>
          </a:p>
          <a:p>
            <a:r>
              <a:rPr lang="en-GB" dirty="0"/>
              <a:t>I am corrosion resistant…</a:t>
            </a:r>
          </a:p>
          <a:p>
            <a:r>
              <a:rPr lang="en-GB" dirty="0"/>
              <a:t>I am easy to join…</a:t>
            </a:r>
          </a:p>
          <a:p>
            <a:r>
              <a:rPr lang="en-GB" dirty="0"/>
              <a:t>I am a good conductor…</a:t>
            </a:r>
          </a:p>
          <a:p>
            <a:r>
              <a:rPr lang="en-GB" dirty="0"/>
              <a:t>I am used in pipes…..</a:t>
            </a:r>
          </a:p>
        </p:txBody>
      </p:sp>
      <p:sp>
        <p:nvSpPr>
          <p:cNvPr id="5" name="TextBox 4"/>
          <p:cNvSpPr txBox="1"/>
          <p:nvPr/>
        </p:nvSpPr>
        <p:spPr>
          <a:xfrm>
            <a:off x="2904234" y="2171054"/>
            <a:ext cx="6840760" cy="3416320"/>
          </a:xfrm>
          <a:prstGeom prst="rect">
            <a:avLst/>
          </a:prstGeom>
          <a:noFill/>
        </p:spPr>
        <p:txBody>
          <a:bodyPr wrap="square" rtlCol="0">
            <a:spAutoFit/>
          </a:bodyPr>
          <a:lstStyle/>
          <a:p>
            <a:pPr marL="457200" indent="-457200">
              <a:buAutoNum type="arabicPeriod"/>
            </a:pPr>
            <a:r>
              <a:rPr lang="en-GB" dirty="0">
                <a:solidFill>
                  <a:srgbClr val="FF0000"/>
                </a:solidFill>
              </a:rPr>
              <a:t>Titanium</a:t>
            </a:r>
          </a:p>
          <a:p>
            <a:pPr marL="457200" indent="-457200">
              <a:buAutoNum type="arabicPeriod"/>
            </a:pPr>
            <a:endParaRPr lang="en-GB" dirty="0">
              <a:solidFill>
                <a:srgbClr val="FF0000"/>
              </a:solidFill>
            </a:endParaRPr>
          </a:p>
          <a:p>
            <a:pPr marL="457200" indent="-457200">
              <a:buAutoNum type="arabicPeriod"/>
            </a:pPr>
            <a:endParaRPr lang="en-GB" dirty="0">
              <a:solidFill>
                <a:srgbClr val="FF0000"/>
              </a:solidFill>
            </a:endParaRPr>
          </a:p>
          <a:p>
            <a:pPr marL="457200" indent="-457200">
              <a:buAutoNum type="arabicPeriod"/>
            </a:pPr>
            <a:endParaRPr lang="en-GB" dirty="0">
              <a:solidFill>
                <a:srgbClr val="FF0000"/>
              </a:solidFill>
            </a:endParaRPr>
          </a:p>
          <a:p>
            <a:pPr marL="457200" indent="-457200">
              <a:buAutoNum type="arabicPeriod"/>
            </a:pPr>
            <a:endParaRPr lang="en-GB" dirty="0">
              <a:solidFill>
                <a:srgbClr val="FF0000"/>
              </a:solidFill>
            </a:endParaRPr>
          </a:p>
          <a:p>
            <a:pPr marL="457200" indent="-457200">
              <a:buAutoNum type="arabicPeriod"/>
            </a:pPr>
            <a:endParaRPr lang="en-GB" dirty="0">
              <a:solidFill>
                <a:srgbClr val="FF0000"/>
              </a:solidFill>
            </a:endParaRPr>
          </a:p>
          <a:p>
            <a:pPr marL="457200" indent="-457200">
              <a:buAutoNum type="arabicPeriod"/>
            </a:pPr>
            <a:endParaRPr lang="en-GB" dirty="0">
              <a:solidFill>
                <a:srgbClr val="FF0000"/>
              </a:solidFill>
            </a:endParaRPr>
          </a:p>
          <a:p>
            <a:pPr marL="457200" indent="-457200">
              <a:buAutoNum type="arabicPeriod"/>
            </a:pPr>
            <a:endParaRPr lang="en-GB" dirty="0">
              <a:solidFill>
                <a:srgbClr val="FF0000"/>
              </a:solidFill>
            </a:endParaRPr>
          </a:p>
          <a:p>
            <a:pPr marL="457200" indent="-457200">
              <a:buAutoNum type="arabicPeriod"/>
            </a:pPr>
            <a:r>
              <a:rPr lang="en-GB" dirty="0">
                <a:solidFill>
                  <a:srgbClr val="FF0000"/>
                </a:solidFill>
              </a:rPr>
              <a:t>Copper</a:t>
            </a:r>
          </a:p>
        </p:txBody>
      </p:sp>
    </p:spTree>
    <p:extLst>
      <p:ext uri="{BB962C8B-B14F-4D97-AF65-F5344CB8AC3E}">
        <p14:creationId xmlns:p14="http://schemas.microsoft.com/office/powerpoint/2010/main" val="334251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1" end="1"/>
                                            </p:txEl>
                                          </p:spTgt>
                                        </p:tgtEl>
                                        <p:attrNameLst>
                                          <p:attrName>style.visibility</p:attrName>
                                        </p:attrNameLst>
                                      </p:cBhvr>
                                      <p:to>
                                        <p:strVal val="visible"/>
                                      </p:to>
                                    </p:set>
                                    <p:anim calcmode="lin" valueType="num">
                                      <p:cBhvr additive="base">
                                        <p:cTn id="4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8">
                                            <p:txEl>
                                              <p:pRg st="2" end="2"/>
                                            </p:txEl>
                                          </p:spTgt>
                                        </p:tgtEl>
                                        <p:attrNameLst>
                                          <p:attrName>style.visibility</p:attrName>
                                        </p:attrNameLst>
                                      </p:cBhvr>
                                      <p:to>
                                        <p:strVal val="visible"/>
                                      </p:to>
                                    </p:set>
                                    <p:anim calcmode="lin" valueType="num">
                                      <p:cBhvr additive="base">
                                        <p:cTn id="4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3" end="3"/>
                                            </p:txEl>
                                          </p:spTgt>
                                        </p:tgtEl>
                                        <p:attrNameLst>
                                          <p:attrName>style.visibility</p:attrName>
                                        </p:attrNameLst>
                                      </p:cBhvr>
                                      <p:to>
                                        <p:strVal val="visible"/>
                                      </p:to>
                                    </p:set>
                                    <p:anim calcmode="lin" valueType="num">
                                      <p:cBhvr additive="base">
                                        <p:cTn id="5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4" end="4"/>
                                            </p:txEl>
                                          </p:spTgt>
                                        </p:tgtEl>
                                        <p:attrNameLst>
                                          <p:attrName>style.visibility</p:attrName>
                                        </p:attrNameLst>
                                      </p:cBhvr>
                                      <p:to>
                                        <p:strVal val="visible"/>
                                      </p:to>
                                    </p:set>
                                    <p:anim calcmode="lin" valueType="num">
                                      <p:cBhvr additive="base">
                                        <p:cTn id="6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anim calcmode="lin" valueType="num">
                                      <p:cBhvr additive="base">
                                        <p:cTn id="6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
                                            <p:txEl>
                                              <p:pRg st="0" end="0"/>
                                            </p:txEl>
                                          </p:spTgt>
                                        </p:tgtEl>
                                        <p:attrNameLst>
                                          <p:attrName>style.visibility</p:attrName>
                                        </p:attrNameLst>
                                      </p:cBhvr>
                                      <p:to>
                                        <p:strVal val="visible"/>
                                      </p:to>
                                    </p:set>
                                    <p:animEffect transition="in" filter="fade">
                                      <p:cBhvr>
                                        <p:cTn id="73" dur="500"/>
                                        <p:tgtEl>
                                          <p:spTgt spid="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5">
                                            <p:txEl>
                                              <p:pRg st="8" end="8"/>
                                            </p:txEl>
                                          </p:spTgt>
                                        </p:tgtEl>
                                        <p:attrNameLst>
                                          <p:attrName>style.visibility</p:attrName>
                                        </p:attrNameLst>
                                      </p:cBhvr>
                                      <p:to>
                                        <p:strVal val="visible"/>
                                      </p:to>
                                    </p:set>
                                    <p:animEffect transition="in" filter="fade">
                                      <p:cBhvr>
                                        <p:cTn id="7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79020" y="692696"/>
            <a:ext cx="8229600" cy="1143000"/>
          </a:xfrm>
        </p:spPr>
        <p:txBody>
          <a:bodyPr/>
          <a:lstStyle/>
          <a:p>
            <a:r>
              <a:rPr lang="en-GB" dirty="0"/>
              <a:t>Q7</a:t>
            </a:r>
          </a:p>
        </p:txBody>
      </p:sp>
      <p:sp>
        <p:nvSpPr>
          <p:cNvPr id="5" name="Content Placeholder 2"/>
          <p:cNvSpPr txBox="1">
            <a:spLocks/>
          </p:cNvSpPr>
          <p:nvPr/>
        </p:nvSpPr>
        <p:spPr>
          <a:xfrm>
            <a:off x="593901" y="1628800"/>
            <a:ext cx="1529827" cy="132474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What does CAD stand for?</a:t>
            </a:r>
          </a:p>
        </p:txBody>
      </p:sp>
      <p:sp>
        <p:nvSpPr>
          <p:cNvPr id="6" name="TextBox 5"/>
          <p:cNvSpPr txBox="1"/>
          <p:nvPr/>
        </p:nvSpPr>
        <p:spPr>
          <a:xfrm>
            <a:off x="2771800" y="1825678"/>
            <a:ext cx="6840760" cy="461665"/>
          </a:xfrm>
          <a:prstGeom prst="rect">
            <a:avLst/>
          </a:prstGeom>
          <a:noFill/>
        </p:spPr>
        <p:txBody>
          <a:bodyPr wrap="square" rtlCol="0">
            <a:spAutoFit/>
          </a:bodyPr>
          <a:lstStyle/>
          <a:p>
            <a:pPr marL="457200" indent="-457200">
              <a:buAutoNum type="arabicPeriod"/>
            </a:pPr>
            <a:r>
              <a:rPr lang="en-GB" dirty="0">
                <a:solidFill>
                  <a:srgbClr val="FF0000"/>
                </a:solidFill>
              </a:rPr>
              <a:t>Computer aided design</a:t>
            </a:r>
          </a:p>
        </p:txBody>
      </p:sp>
    </p:spTree>
    <p:extLst>
      <p:ext uri="{BB962C8B-B14F-4D97-AF65-F5344CB8AC3E}">
        <p14:creationId xmlns:p14="http://schemas.microsoft.com/office/powerpoint/2010/main" val="288155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0864E5C9-52C9-4572-AC75-548B9B9C2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CC6500-4DBD-4C34-BC14-2387FB483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1298448"/>
            <a:ext cx="2444016" cy="3255264"/>
          </a:xfrm>
        </p:spPr>
        <p:txBody>
          <a:bodyPr vert="horz" lIns="91440" tIns="45720" rIns="91440" bIns="45720" rtlCol="0" anchor="b">
            <a:normAutofit/>
          </a:bodyPr>
          <a:lstStyle/>
          <a:p>
            <a:r>
              <a:rPr lang="en-US" sz="5900" spc="-100"/>
              <a:t>Q8</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91" t="15014" r="6899" b="17552"/>
          <a:stretch/>
        </p:blipFill>
        <p:spPr bwMode="auto">
          <a:xfrm>
            <a:off x="3840480" y="1760912"/>
            <a:ext cx="4775453" cy="33280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a16="http://schemas.microsoft.com/office/drawing/2014/main" id="{4E34A3B6-BAD2-4156-BDC6-4736248BF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txBox="1">
            <a:spLocks/>
          </p:cNvSpPr>
          <p:nvPr/>
        </p:nvSpPr>
        <p:spPr>
          <a:xfrm>
            <a:off x="593901" y="982808"/>
            <a:ext cx="2444016" cy="132474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What is the overall depth of the product?</a:t>
            </a:r>
          </a:p>
        </p:txBody>
      </p:sp>
      <p:sp>
        <p:nvSpPr>
          <p:cNvPr id="7" name="TextBox 6"/>
          <p:cNvSpPr txBox="1"/>
          <p:nvPr/>
        </p:nvSpPr>
        <p:spPr>
          <a:xfrm>
            <a:off x="4457028" y="5505860"/>
            <a:ext cx="1440160" cy="369332"/>
          </a:xfrm>
          <a:prstGeom prst="rect">
            <a:avLst/>
          </a:prstGeom>
          <a:noFill/>
        </p:spPr>
        <p:txBody>
          <a:bodyPr wrap="square" rtlCol="0">
            <a:spAutoFit/>
          </a:bodyPr>
          <a:lstStyle/>
          <a:p>
            <a:pPr marL="457200" indent="-457200">
              <a:spcAft>
                <a:spcPts val="600"/>
              </a:spcAft>
              <a:buAutoNum type="arabicPeriod"/>
            </a:pPr>
            <a:r>
              <a:rPr lang="en-GB" dirty="0">
                <a:solidFill>
                  <a:srgbClr val="FF0000"/>
                </a:solidFill>
              </a:rPr>
              <a:t>80</a:t>
            </a:r>
          </a:p>
        </p:txBody>
      </p:sp>
      <p:sp>
        <p:nvSpPr>
          <p:cNvPr id="2" name="Oval 1">
            <a:extLst>
              <a:ext uri="{FF2B5EF4-FFF2-40B4-BE49-F238E27FC236}">
                <a16:creationId xmlns:a16="http://schemas.microsoft.com/office/drawing/2014/main" id="{0950B843-4FCA-4EE3-805F-1131E5F9601E}"/>
              </a:ext>
            </a:extLst>
          </p:cNvPr>
          <p:cNvSpPr/>
          <p:nvPr/>
        </p:nvSpPr>
        <p:spPr>
          <a:xfrm>
            <a:off x="4268395" y="2149457"/>
            <a:ext cx="43204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0240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0864E5C9-52C9-4572-AC75-548B9B9C2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CC6500-4DBD-4C34-BC14-2387FB483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1298448"/>
            <a:ext cx="2444016" cy="3255264"/>
          </a:xfrm>
        </p:spPr>
        <p:txBody>
          <a:bodyPr vert="horz" lIns="91440" tIns="45720" rIns="91440" bIns="45720" rtlCol="0" anchor="b">
            <a:normAutofit/>
          </a:bodyPr>
          <a:lstStyle/>
          <a:p>
            <a:r>
              <a:rPr lang="en-US" sz="5900" spc="-100"/>
              <a:t>Q9</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91" t="15014" r="6899" b="17552"/>
          <a:stretch/>
        </p:blipFill>
        <p:spPr bwMode="auto">
          <a:xfrm>
            <a:off x="3851176" y="1760416"/>
            <a:ext cx="4775453" cy="33280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a16="http://schemas.microsoft.com/office/drawing/2014/main" id="{4E34A3B6-BAD2-4156-BDC6-4736248BF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txBox="1">
            <a:spLocks/>
          </p:cNvSpPr>
          <p:nvPr/>
        </p:nvSpPr>
        <p:spPr>
          <a:xfrm>
            <a:off x="593901" y="982808"/>
            <a:ext cx="2984253" cy="132474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How thick is the wood being used?</a:t>
            </a:r>
          </a:p>
        </p:txBody>
      </p:sp>
      <p:sp>
        <p:nvSpPr>
          <p:cNvPr id="7" name="TextBox 6"/>
          <p:cNvSpPr txBox="1"/>
          <p:nvPr/>
        </p:nvSpPr>
        <p:spPr>
          <a:xfrm>
            <a:off x="4788046" y="5416946"/>
            <a:ext cx="1440160" cy="369332"/>
          </a:xfrm>
          <a:prstGeom prst="rect">
            <a:avLst/>
          </a:prstGeom>
          <a:noFill/>
        </p:spPr>
        <p:txBody>
          <a:bodyPr wrap="square" rtlCol="0">
            <a:spAutoFit/>
          </a:bodyPr>
          <a:lstStyle/>
          <a:p>
            <a:pPr marL="457200" indent="-457200">
              <a:spcAft>
                <a:spcPts val="600"/>
              </a:spcAft>
              <a:buAutoNum type="arabicPeriod"/>
            </a:pPr>
            <a:r>
              <a:rPr lang="en-GB" dirty="0">
                <a:solidFill>
                  <a:srgbClr val="FF0000"/>
                </a:solidFill>
              </a:rPr>
              <a:t>5</a:t>
            </a:r>
          </a:p>
        </p:txBody>
      </p:sp>
      <p:sp>
        <p:nvSpPr>
          <p:cNvPr id="11" name="Oval 10">
            <a:extLst>
              <a:ext uri="{FF2B5EF4-FFF2-40B4-BE49-F238E27FC236}">
                <a16:creationId xmlns:a16="http://schemas.microsoft.com/office/drawing/2014/main" id="{F4ABB789-2FEE-4E75-A9B9-4914DD5A27C2}"/>
              </a:ext>
            </a:extLst>
          </p:cNvPr>
          <p:cNvSpPr/>
          <p:nvPr/>
        </p:nvSpPr>
        <p:spPr>
          <a:xfrm>
            <a:off x="6186991" y="4553712"/>
            <a:ext cx="432048" cy="360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244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0864E5C9-52C9-4572-AC75-548B9B9C2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CC6500-4DBD-4C34-BC14-2387FB483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1298448"/>
            <a:ext cx="2444016" cy="3255264"/>
          </a:xfrm>
        </p:spPr>
        <p:txBody>
          <a:bodyPr vert="horz" lIns="91440" tIns="45720" rIns="91440" bIns="45720" rtlCol="0" anchor="b">
            <a:normAutofit/>
          </a:bodyPr>
          <a:lstStyle/>
          <a:p>
            <a:r>
              <a:rPr lang="en-US" sz="5900" spc="-100"/>
              <a:t>Q10</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691" t="15014" r="6899" b="17552"/>
          <a:stretch/>
        </p:blipFill>
        <p:spPr bwMode="auto">
          <a:xfrm>
            <a:off x="3840480" y="1760912"/>
            <a:ext cx="4775453" cy="332802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a16="http://schemas.microsoft.com/office/drawing/2014/main" id="{4E34A3B6-BAD2-4156-BDC6-4736248BF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txBox="1">
            <a:spLocks/>
          </p:cNvSpPr>
          <p:nvPr/>
        </p:nvSpPr>
        <p:spPr>
          <a:xfrm>
            <a:off x="593901" y="982808"/>
            <a:ext cx="2177899" cy="132474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800" dirty="0"/>
              <a:t>What style is the 3D drawing presented in?</a:t>
            </a:r>
          </a:p>
        </p:txBody>
      </p:sp>
      <p:sp>
        <p:nvSpPr>
          <p:cNvPr id="7" name="TextBox 6"/>
          <p:cNvSpPr txBox="1"/>
          <p:nvPr/>
        </p:nvSpPr>
        <p:spPr>
          <a:xfrm>
            <a:off x="7102034" y="1113782"/>
            <a:ext cx="2016224" cy="369332"/>
          </a:xfrm>
          <a:prstGeom prst="rect">
            <a:avLst/>
          </a:prstGeom>
          <a:noFill/>
        </p:spPr>
        <p:txBody>
          <a:bodyPr wrap="square" rtlCol="0">
            <a:spAutoFit/>
          </a:bodyPr>
          <a:lstStyle/>
          <a:p>
            <a:pPr marL="457200" indent="-457200">
              <a:spcAft>
                <a:spcPts val="600"/>
              </a:spcAft>
              <a:buAutoNum type="arabicPeriod"/>
            </a:pPr>
            <a:r>
              <a:rPr lang="en-GB" dirty="0">
                <a:solidFill>
                  <a:srgbClr val="FF0000"/>
                </a:solidFill>
              </a:rPr>
              <a:t>Isometric</a:t>
            </a:r>
          </a:p>
        </p:txBody>
      </p:sp>
    </p:spTree>
    <p:extLst>
      <p:ext uri="{BB962C8B-B14F-4D97-AF65-F5344CB8AC3E}">
        <p14:creationId xmlns:p14="http://schemas.microsoft.com/office/powerpoint/2010/main" val="358013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2C00-F441-45E9-8EE9-E38EAA21FCF7}"/>
              </a:ext>
            </a:extLst>
          </p:cNvPr>
          <p:cNvSpPr>
            <a:spLocks noGrp="1"/>
          </p:cNvSpPr>
          <p:nvPr>
            <p:ph type="title"/>
          </p:nvPr>
        </p:nvSpPr>
        <p:spPr>
          <a:xfrm>
            <a:off x="207291" y="791837"/>
            <a:ext cx="2294079" cy="1153034"/>
          </a:xfrm>
        </p:spPr>
        <p:txBody>
          <a:bodyPr>
            <a:normAutofit/>
          </a:bodyPr>
          <a:lstStyle/>
          <a:p>
            <a:r>
              <a:rPr lang="en-GB" dirty="0"/>
              <a:t>Course content</a:t>
            </a:r>
          </a:p>
        </p:txBody>
      </p:sp>
      <p:sp>
        <p:nvSpPr>
          <p:cNvPr id="3" name="Content Placeholder 2">
            <a:extLst>
              <a:ext uri="{FF2B5EF4-FFF2-40B4-BE49-F238E27FC236}">
                <a16:creationId xmlns:a16="http://schemas.microsoft.com/office/drawing/2014/main" id="{BDD72DCB-E5A5-4190-B4D1-71AEF12FAFD0}"/>
              </a:ext>
            </a:extLst>
          </p:cNvPr>
          <p:cNvSpPr>
            <a:spLocks noGrp="1"/>
          </p:cNvSpPr>
          <p:nvPr>
            <p:ph idx="1"/>
          </p:nvPr>
        </p:nvSpPr>
        <p:spPr>
          <a:xfrm>
            <a:off x="3062480" y="-171400"/>
            <a:ext cx="6110504" cy="2262883"/>
          </a:xfrm>
        </p:spPr>
        <p:txBody>
          <a:bodyPr>
            <a:normAutofit/>
          </a:bodyPr>
          <a:lstStyle/>
          <a:p>
            <a:pPr marL="0" indent="0" algn="ctr">
              <a:buNone/>
            </a:pPr>
            <a:r>
              <a:rPr lang="en-GB" sz="1800" b="1" dirty="0"/>
              <a:t>The 4 units are as follows:</a:t>
            </a:r>
          </a:p>
          <a:p>
            <a:r>
              <a:rPr lang="en-GB" sz="1600" dirty="0"/>
              <a:t>Unit 1 – Engineering principles</a:t>
            </a:r>
          </a:p>
          <a:p>
            <a:r>
              <a:rPr lang="en-GB" sz="1600" dirty="0"/>
              <a:t>Unit 2 - Delivery of Engineering Processes Safely as a Team </a:t>
            </a:r>
          </a:p>
          <a:p>
            <a:r>
              <a:rPr lang="en-GB" sz="1600" dirty="0"/>
              <a:t>Unit 3 - Engineering Product Design and Manufacture </a:t>
            </a:r>
          </a:p>
          <a:p>
            <a:r>
              <a:rPr lang="en-GB" sz="1600" dirty="0"/>
              <a:t>The 4</a:t>
            </a:r>
            <a:r>
              <a:rPr lang="en-GB" sz="1600" baseline="30000" dirty="0"/>
              <a:t>th</a:t>
            </a:r>
            <a:r>
              <a:rPr lang="en-GB" sz="1600" dirty="0"/>
              <a:t> unit can be chosen from a possible 11 options units</a:t>
            </a:r>
          </a:p>
        </p:txBody>
      </p:sp>
      <p:pic>
        <p:nvPicPr>
          <p:cNvPr id="4" name="Picture 3">
            <a:extLst>
              <a:ext uri="{FF2B5EF4-FFF2-40B4-BE49-F238E27FC236}">
                <a16:creationId xmlns:a16="http://schemas.microsoft.com/office/drawing/2014/main" id="{26835979-1A3E-44EB-A463-E9B1922368CF}"/>
              </a:ext>
            </a:extLst>
          </p:cNvPr>
          <p:cNvPicPr>
            <a:picLocks noChangeAspect="1"/>
          </p:cNvPicPr>
          <p:nvPr/>
        </p:nvPicPr>
        <p:blipFill rotWithShape="1">
          <a:blip r:embed="rId2"/>
          <a:srcRect l="33463" t="21020" r="33175" b="17240"/>
          <a:stretch/>
        </p:blipFill>
        <p:spPr>
          <a:xfrm>
            <a:off x="3062480" y="1944871"/>
            <a:ext cx="3906034" cy="4517699"/>
          </a:xfrm>
          <a:prstGeom prst="rect">
            <a:avLst/>
          </a:prstGeom>
        </p:spPr>
      </p:pic>
      <p:pic>
        <p:nvPicPr>
          <p:cNvPr id="9" name="Picture 8">
            <a:extLst>
              <a:ext uri="{FF2B5EF4-FFF2-40B4-BE49-F238E27FC236}">
                <a16:creationId xmlns:a16="http://schemas.microsoft.com/office/drawing/2014/main" id="{C077FF63-5889-4946-AC76-1799EE16864F}"/>
              </a:ext>
            </a:extLst>
          </p:cNvPr>
          <p:cNvPicPr>
            <a:picLocks noChangeAspect="1"/>
          </p:cNvPicPr>
          <p:nvPr/>
        </p:nvPicPr>
        <p:blipFill rotWithShape="1">
          <a:blip r:embed="rId3">
            <a:duotone>
              <a:schemeClr val="accent1">
                <a:shade val="45000"/>
                <a:satMod val="135000"/>
              </a:schemeClr>
              <a:prstClr val="white"/>
            </a:duotone>
          </a:blip>
          <a:srcRect l="60484" t="10082" r="29899" b="80934"/>
          <a:stretch/>
        </p:blipFill>
        <p:spPr>
          <a:xfrm>
            <a:off x="29507" y="6748"/>
            <a:ext cx="1298140" cy="757956"/>
          </a:xfrm>
          <a:prstGeom prst="rect">
            <a:avLst/>
          </a:prstGeom>
        </p:spPr>
      </p:pic>
      <p:pic>
        <p:nvPicPr>
          <p:cNvPr id="10" name="Picture 9">
            <a:extLst>
              <a:ext uri="{FF2B5EF4-FFF2-40B4-BE49-F238E27FC236}">
                <a16:creationId xmlns:a16="http://schemas.microsoft.com/office/drawing/2014/main" id="{DE307958-4F65-4C58-8665-C112B81789AD}"/>
              </a:ext>
            </a:extLst>
          </p:cNvPr>
          <p:cNvPicPr>
            <a:picLocks noChangeAspect="1"/>
          </p:cNvPicPr>
          <p:nvPr/>
        </p:nvPicPr>
        <p:blipFill rotWithShape="1">
          <a:blip r:embed="rId4">
            <a:duotone>
              <a:schemeClr val="accent1">
                <a:shade val="45000"/>
                <a:satMod val="135000"/>
              </a:schemeClr>
              <a:prstClr val="white"/>
            </a:duotone>
          </a:blip>
          <a:srcRect l="30393" t="15981" r="41338" b="62599"/>
          <a:stretch/>
        </p:blipFill>
        <p:spPr>
          <a:xfrm>
            <a:off x="1327647" y="84686"/>
            <a:ext cx="1298140" cy="614758"/>
          </a:xfrm>
          <a:prstGeom prst="rect">
            <a:avLst/>
          </a:prstGeom>
        </p:spPr>
      </p:pic>
      <p:sp>
        <p:nvSpPr>
          <p:cNvPr id="11" name="Rectangle 10">
            <a:extLst>
              <a:ext uri="{FF2B5EF4-FFF2-40B4-BE49-F238E27FC236}">
                <a16:creationId xmlns:a16="http://schemas.microsoft.com/office/drawing/2014/main" id="{8D748112-8B2C-43A0-8C05-D9C9AFC7B4ED}"/>
              </a:ext>
            </a:extLst>
          </p:cNvPr>
          <p:cNvSpPr/>
          <p:nvPr/>
        </p:nvSpPr>
        <p:spPr>
          <a:xfrm>
            <a:off x="195658" y="6546889"/>
            <a:ext cx="8916113" cy="246221"/>
          </a:xfrm>
          <a:prstGeom prst="rect">
            <a:avLst/>
          </a:prstGeom>
        </p:spPr>
        <p:txBody>
          <a:bodyPr wrap="square">
            <a:spAutoFit/>
          </a:bodyPr>
          <a:lstStyle/>
          <a:p>
            <a:r>
              <a:rPr lang="en-GB" sz="1000" dirty="0">
                <a:hlinkClick r:id="rId5"/>
              </a:rPr>
              <a:t>https://qualifications.pearson.com/content/dam/pdf/BTEC-Nationals/Engineering/2016/specification-and-sample-assessments/SPEC-BTEC-NAT-ENG-ExtCert.pdf</a:t>
            </a:r>
            <a:r>
              <a:rPr lang="en-GB" sz="1000" dirty="0"/>
              <a:t>  </a:t>
            </a:r>
          </a:p>
        </p:txBody>
      </p:sp>
      <p:pic>
        <p:nvPicPr>
          <p:cNvPr id="12" name="Picture 11">
            <a:extLst>
              <a:ext uri="{FF2B5EF4-FFF2-40B4-BE49-F238E27FC236}">
                <a16:creationId xmlns:a16="http://schemas.microsoft.com/office/drawing/2014/main" id="{7E4C0C5F-E711-454D-A63A-FFF28D09BCDA}"/>
              </a:ext>
            </a:extLst>
          </p:cNvPr>
          <p:cNvPicPr>
            <a:picLocks noChangeAspect="1"/>
          </p:cNvPicPr>
          <p:nvPr/>
        </p:nvPicPr>
        <p:blipFill rotWithShape="1">
          <a:blip r:embed="rId3"/>
          <a:srcRect l="48164" t="25699" r="29525" b="13460"/>
          <a:stretch/>
        </p:blipFill>
        <p:spPr>
          <a:xfrm>
            <a:off x="7143052" y="3413883"/>
            <a:ext cx="2000948" cy="3410394"/>
          </a:xfrm>
          <a:prstGeom prst="rect">
            <a:avLst/>
          </a:prstGeom>
        </p:spPr>
      </p:pic>
    </p:spTree>
    <p:extLst>
      <p:ext uri="{BB962C8B-B14F-4D97-AF65-F5344CB8AC3E}">
        <p14:creationId xmlns:p14="http://schemas.microsoft.com/office/powerpoint/2010/main" val="23657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0864E5C9-52C9-4572-AC75-548B9B9C2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CC6500-4DBD-4C34-BC14-2387FB483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1298448"/>
            <a:ext cx="2444016" cy="3255264"/>
          </a:xfrm>
        </p:spPr>
        <p:txBody>
          <a:bodyPr vert="horz" lIns="91440" tIns="45720" rIns="91440" bIns="45720" rtlCol="0" anchor="b">
            <a:normAutofit/>
          </a:bodyPr>
          <a:lstStyle/>
          <a:p>
            <a:r>
              <a:rPr lang="en-US" sz="5900" spc="-100"/>
              <a:t>Q11</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105"/>
          <a:stretch/>
        </p:blipFill>
        <p:spPr bwMode="auto">
          <a:xfrm>
            <a:off x="3840480" y="1872372"/>
            <a:ext cx="4775453" cy="31051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a:extLst>
              <a:ext uri="{FF2B5EF4-FFF2-40B4-BE49-F238E27FC236}">
                <a16:creationId xmlns:a16="http://schemas.microsoft.com/office/drawing/2014/main" id="{4E34A3B6-BAD2-4156-BDC6-4736248BF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txBox="1">
            <a:spLocks/>
          </p:cNvSpPr>
          <p:nvPr/>
        </p:nvSpPr>
        <p:spPr>
          <a:xfrm>
            <a:off x="593901" y="982808"/>
            <a:ext cx="2444016" cy="132474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What is this type of drawing called?</a:t>
            </a:r>
          </a:p>
        </p:txBody>
      </p:sp>
      <p:sp>
        <p:nvSpPr>
          <p:cNvPr id="6" name="TextBox 5"/>
          <p:cNvSpPr txBox="1"/>
          <p:nvPr/>
        </p:nvSpPr>
        <p:spPr>
          <a:xfrm>
            <a:off x="3968071" y="5173810"/>
            <a:ext cx="2376264" cy="369332"/>
          </a:xfrm>
          <a:prstGeom prst="rect">
            <a:avLst/>
          </a:prstGeom>
          <a:noFill/>
        </p:spPr>
        <p:txBody>
          <a:bodyPr wrap="square" rtlCol="0">
            <a:spAutoFit/>
          </a:bodyPr>
          <a:lstStyle/>
          <a:p>
            <a:pPr marL="457200" indent="-457200">
              <a:spcAft>
                <a:spcPts val="600"/>
              </a:spcAft>
              <a:buAutoNum type="arabicPeriod"/>
            </a:pPr>
            <a:r>
              <a:rPr lang="en-GB" dirty="0">
                <a:solidFill>
                  <a:srgbClr val="FF0000"/>
                </a:solidFill>
              </a:rPr>
              <a:t>Orthographic</a:t>
            </a:r>
          </a:p>
        </p:txBody>
      </p:sp>
    </p:spTree>
    <p:extLst>
      <p:ext uri="{BB962C8B-B14F-4D97-AF65-F5344CB8AC3E}">
        <p14:creationId xmlns:p14="http://schemas.microsoft.com/office/powerpoint/2010/main" val="2813936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77812" y="767867"/>
            <a:ext cx="8229600" cy="1143000"/>
          </a:xfrm>
        </p:spPr>
        <p:txBody>
          <a:bodyPr/>
          <a:lstStyle/>
          <a:p>
            <a:r>
              <a:rPr lang="en-GB" dirty="0"/>
              <a:t>Q12</a:t>
            </a:r>
          </a:p>
        </p:txBody>
      </p:sp>
      <p:sp>
        <p:nvSpPr>
          <p:cNvPr id="5" name="Content Placeholder 2"/>
          <p:cNvSpPr txBox="1">
            <a:spLocks/>
          </p:cNvSpPr>
          <p:nvPr/>
        </p:nvSpPr>
        <p:spPr>
          <a:xfrm>
            <a:off x="277812" y="2016224"/>
            <a:ext cx="2395699" cy="1324744"/>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What type/category of plastic does this diagram represent?</a:t>
            </a:r>
          </a:p>
        </p:txBody>
      </p:sp>
      <p:sp>
        <p:nvSpPr>
          <p:cNvPr id="6" name="Text Box 11"/>
          <p:cNvSpPr txBox="1">
            <a:spLocks noChangeArrowheads="1"/>
          </p:cNvSpPr>
          <p:nvPr/>
        </p:nvSpPr>
        <p:spPr bwMode="auto">
          <a:xfrm>
            <a:off x="5292762" y="2611264"/>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FF3300"/>
                </a:solidFill>
              </a:rPr>
              <a:t>Heat</a:t>
            </a:r>
          </a:p>
        </p:txBody>
      </p:sp>
      <p:sp>
        <p:nvSpPr>
          <p:cNvPr id="8" name="Text Box 12"/>
          <p:cNvSpPr txBox="1">
            <a:spLocks noChangeArrowheads="1"/>
          </p:cNvSpPr>
          <p:nvPr/>
        </p:nvSpPr>
        <p:spPr bwMode="auto">
          <a:xfrm>
            <a:off x="5292762" y="4797252"/>
            <a:ext cx="93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b="1">
                <a:solidFill>
                  <a:srgbClr val="6666FF"/>
                </a:solidFill>
              </a:rPr>
              <a:t>Cool</a:t>
            </a:r>
          </a:p>
        </p:txBody>
      </p:sp>
      <p:sp>
        <p:nvSpPr>
          <p:cNvPr id="9" name="Text Box 14"/>
          <p:cNvSpPr txBox="1">
            <a:spLocks noChangeArrowheads="1"/>
          </p:cNvSpPr>
          <p:nvPr/>
        </p:nvSpPr>
        <p:spPr bwMode="auto">
          <a:xfrm>
            <a:off x="4140237" y="3619327"/>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folHlink"/>
                </a:solidFill>
              </a:rPr>
              <a:t>Harden</a:t>
            </a:r>
          </a:p>
        </p:txBody>
      </p:sp>
      <p:sp>
        <p:nvSpPr>
          <p:cNvPr id="10" name="AutoShape 15"/>
          <p:cNvSpPr>
            <a:spLocks noChangeArrowheads="1"/>
          </p:cNvSpPr>
          <p:nvPr/>
        </p:nvSpPr>
        <p:spPr bwMode="auto">
          <a:xfrm rot="-16200000">
            <a:off x="6338131" y="2862883"/>
            <a:ext cx="719138"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CC0099"/>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1" name="AutoShape 16"/>
          <p:cNvSpPr>
            <a:spLocks noChangeArrowheads="1"/>
          </p:cNvSpPr>
          <p:nvPr/>
        </p:nvSpPr>
        <p:spPr bwMode="auto">
          <a:xfrm rot="-21600000">
            <a:off x="4472025" y="2755727"/>
            <a:ext cx="719137"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FF3300"/>
              </a:gs>
              <a:gs pos="100000">
                <a:srgbClr val="CC0099"/>
              </a:gs>
            </a:gsLst>
            <a:lin ang="540000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2" name="AutoShape 17"/>
          <p:cNvSpPr>
            <a:spLocks noChangeArrowheads="1"/>
          </p:cNvSpPr>
          <p:nvPr/>
        </p:nvSpPr>
        <p:spPr bwMode="auto">
          <a:xfrm rot="-32400000">
            <a:off x="6230975" y="4340052"/>
            <a:ext cx="719137"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6666FF"/>
              </a:gs>
              <a:gs pos="100000">
                <a:srgbClr val="CC0099"/>
              </a:gs>
            </a:gsLst>
            <a:lin ang="540000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 name="AutoShape 18"/>
          <p:cNvSpPr>
            <a:spLocks noChangeArrowheads="1"/>
          </p:cNvSpPr>
          <p:nvPr/>
        </p:nvSpPr>
        <p:spPr bwMode="auto">
          <a:xfrm rot="-48600000">
            <a:off x="4363281" y="4231308"/>
            <a:ext cx="719138" cy="6477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rotWithShape="1">
            <a:gsLst>
              <a:gs pos="0">
                <a:srgbClr val="6666FF"/>
              </a:gs>
              <a:gs pos="100000">
                <a:srgbClr val="CC0099"/>
              </a:gs>
            </a:gsLst>
            <a:lin ang="0" scaled="1"/>
          </a:gra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4" name="AutoShape 20"/>
          <p:cNvSpPr>
            <a:spLocks noChangeArrowheads="1"/>
          </p:cNvSpPr>
          <p:nvPr/>
        </p:nvSpPr>
        <p:spPr bwMode="auto">
          <a:xfrm>
            <a:off x="6084925" y="3619327"/>
            <a:ext cx="1223962" cy="647700"/>
          </a:xfrm>
          <a:prstGeom prst="cloudCallout">
            <a:avLst>
              <a:gd name="adj1" fmla="val -59468"/>
              <a:gd name="adj2" fmla="val 94361"/>
            </a:avLst>
          </a:prstGeom>
          <a:noFill/>
          <a:ln w="25400">
            <a:solidFill>
              <a:srgbClr val="99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en-US"/>
          </a:p>
        </p:txBody>
      </p:sp>
      <p:sp>
        <p:nvSpPr>
          <p:cNvPr id="15" name="Rectangle 21"/>
          <p:cNvSpPr>
            <a:spLocks noChangeArrowheads="1"/>
          </p:cNvSpPr>
          <p:nvPr/>
        </p:nvSpPr>
        <p:spPr bwMode="auto">
          <a:xfrm>
            <a:off x="5724562" y="4241627"/>
            <a:ext cx="792163" cy="3587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6" name="Rectangle 22"/>
          <p:cNvSpPr>
            <a:spLocks noChangeArrowheads="1"/>
          </p:cNvSpPr>
          <p:nvPr/>
        </p:nvSpPr>
        <p:spPr bwMode="auto">
          <a:xfrm>
            <a:off x="4181512" y="3644727"/>
            <a:ext cx="1152525" cy="431800"/>
          </a:xfrm>
          <a:prstGeom prst="rect">
            <a:avLst/>
          </a:prstGeom>
          <a:noFill/>
          <a:ln w="1651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7" name="AutoShape 24"/>
          <p:cNvSpPr>
            <a:spLocks noChangeArrowheads="1"/>
          </p:cNvSpPr>
          <p:nvPr/>
        </p:nvSpPr>
        <p:spPr bwMode="auto">
          <a:xfrm>
            <a:off x="3994187" y="2204864"/>
            <a:ext cx="3459163" cy="3457575"/>
          </a:xfrm>
          <a:custGeom>
            <a:avLst/>
            <a:gdLst>
              <a:gd name="G0" fmla="+- 393 0 0"/>
              <a:gd name="G1" fmla="+- 21600 0 393"/>
              <a:gd name="G2" fmla="+- 21600 0 39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93" y="10800"/>
                </a:moveTo>
                <a:cubicBezTo>
                  <a:pt x="393" y="16548"/>
                  <a:pt x="5052" y="21207"/>
                  <a:pt x="10800" y="21207"/>
                </a:cubicBezTo>
                <a:cubicBezTo>
                  <a:pt x="16548" y="21207"/>
                  <a:pt x="21207" y="16548"/>
                  <a:pt x="21207" y="10800"/>
                </a:cubicBezTo>
                <a:cubicBezTo>
                  <a:pt x="21207" y="5052"/>
                  <a:pt x="16548" y="393"/>
                  <a:pt x="10800" y="393"/>
                </a:cubicBezTo>
                <a:cubicBezTo>
                  <a:pt x="5052" y="393"/>
                  <a:pt x="393" y="5052"/>
                  <a:pt x="393" y="10800"/>
                </a:cubicBezTo>
                <a:close/>
              </a:path>
            </a:pathLst>
          </a:custGeom>
          <a:gradFill rotWithShape="1">
            <a:gsLst>
              <a:gs pos="0">
                <a:srgbClr val="FF3300"/>
              </a:gs>
              <a:gs pos="100000">
                <a:srgbClr val="6666FF"/>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8" name="Text Box 13"/>
          <p:cNvSpPr txBox="1">
            <a:spLocks noChangeArrowheads="1"/>
          </p:cNvSpPr>
          <p:nvPr/>
        </p:nvSpPr>
        <p:spPr bwMode="auto">
          <a:xfrm>
            <a:off x="6177000" y="3690764"/>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400">
                <a:solidFill>
                  <a:schemeClr val="folHlink"/>
                </a:solidFill>
              </a:rPr>
              <a:t>Soften</a:t>
            </a:r>
          </a:p>
        </p:txBody>
      </p:sp>
      <p:sp>
        <p:nvSpPr>
          <p:cNvPr id="19" name="AutoShape 25"/>
          <p:cNvSpPr>
            <a:spLocks noChangeArrowheads="1"/>
          </p:cNvSpPr>
          <p:nvPr/>
        </p:nvSpPr>
        <p:spPr bwMode="auto">
          <a:xfrm rot="-16200000">
            <a:off x="5616613" y="2096914"/>
            <a:ext cx="215900" cy="288925"/>
          </a:xfrm>
          <a:prstGeom prst="triangle">
            <a:avLst>
              <a:gd name="adj"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 name="AutoShape 26"/>
          <p:cNvSpPr>
            <a:spLocks noChangeArrowheads="1"/>
          </p:cNvSpPr>
          <p:nvPr/>
        </p:nvSpPr>
        <p:spPr bwMode="auto">
          <a:xfrm rot="-21600000">
            <a:off x="3924337" y="3787602"/>
            <a:ext cx="215900" cy="288925"/>
          </a:xfrm>
          <a:prstGeom prst="triangle">
            <a:avLst>
              <a:gd name="adj" fmla="val 50000"/>
            </a:avLst>
          </a:prstGeom>
          <a:solidFill>
            <a:srgbClr val="CC0099"/>
          </a:solidFill>
          <a:ln w="9525">
            <a:solidFill>
              <a:srgbClr val="CC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1" name="AutoShape 27"/>
          <p:cNvSpPr>
            <a:spLocks noChangeArrowheads="1"/>
          </p:cNvSpPr>
          <p:nvPr/>
        </p:nvSpPr>
        <p:spPr bwMode="auto">
          <a:xfrm rot="-32400000">
            <a:off x="7308887" y="3787602"/>
            <a:ext cx="215900" cy="288925"/>
          </a:xfrm>
          <a:prstGeom prst="triangle">
            <a:avLst>
              <a:gd name="adj" fmla="val 50000"/>
            </a:avLst>
          </a:prstGeom>
          <a:solidFill>
            <a:srgbClr val="CC0099"/>
          </a:solidFill>
          <a:ln w="9525">
            <a:solidFill>
              <a:srgbClr val="CC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2" name="AutoShape 28"/>
          <p:cNvSpPr>
            <a:spLocks noChangeArrowheads="1"/>
          </p:cNvSpPr>
          <p:nvPr/>
        </p:nvSpPr>
        <p:spPr bwMode="auto">
          <a:xfrm rot="-27000000">
            <a:off x="5616613" y="5479876"/>
            <a:ext cx="215900" cy="288925"/>
          </a:xfrm>
          <a:prstGeom prst="triangle">
            <a:avLst>
              <a:gd name="adj" fmla="val 50000"/>
            </a:avLst>
          </a:prstGeom>
          <a:solidFill>
            <a:srgbClr val="6666FF"/>
          </a:solidFill>
          <a:ln w="9525">
            <a:solidFill>
              <a:srgbClr val="66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3" name="TextBox 22"/>
          <p:cNvSpPr txBox="1"/>
          <p:nvPr/>
        </p:nvSpPr>
        <p:spPr>
          <a:xfrm>
            <a:off x="4429124" y="960865"/>
            <a:ext cx="3600525" cy="461665"/>
          </a:xfrm>
          <a:prstGeom prst="rect">
            <a:avLst/>
          </a:prstGeom>
          <a:noFill/>
        </p:spPr>
        <p:txBody>
          <a:bodyPr wrap="square" rtlCol="0">
            <a:spAutoFit/>
          </a:bodyPr>
          <a:lstStyle/>
          <a:p>
            <a:pPr marL="457200" indent="-457200">
              <a:buAutoNum type="arabicPeriod"/>
            </a:pPr>
            <a:r>
              <a:rPr lang="en-GB" dirty="0">
                <a:solidFill>
                  <a:srgbClr val="FF0000"/>
                </a:solidFill>
              </a:rPr>
              <a:t>Thermoplastic</a:t>
            </a:r>
          </a:p>
        </p:txBody>
      </p:sp>
    </p:spTree>
    <p:extLst>
      <p:ext uri="{BB962C8B-B14F-4D97-AF65-F5344CB8AC3E}">
        <p14:creationId xmlns:p14="http://schemas.microsoft.com/office/powerpoint/2010/main" val="83566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2DF2A-64D1-4AA9-BA42-8A4063EAD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D7C1373-63AF-4A75-909E-990E05356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2F4AD318-2FB6-4C6E-931E-58E404FA18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1A118E35-1CBF-4863-8497-F4DF1A166D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86" y="752748"/>
            <a:ext cx="751111"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Freeform: Shape 18">
            <a:extLst>
              <a:ext uri="{FF2B5EF4-FFF2-40B4-BE49-F238E27FC236}">
                <a16:creationId xmlns:a16="http://schemas.microsoft.com/office/drawing/2014/main" id="{6E187274-5DC2-4BE0-AF99-925D6D97355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90320" y="761999"/>
            <a:ext cx="3156367"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1298448"/>
            <a:ext cx="5292333" cy="3255264"/>
          </a:xfrm>
        </p:spPr>
        <p:txBody>
          <a:bodyPr vert="horz" lIns="91440" tIns="45720" rIns="91440" bIns="45720" rtlCol="0" anchor="b">
            <a:normAutofit/>
          </a:bodyPr>
          <a:lstStyle/>
          <a:p>
            <a:pPr algn="r"/>
            <a:r>
              <a:rPr lang="en-US" sz="5900" spc="-100">
                <a:solidFill>
                  <a:schemeClr val="accent1"/>
                </a:solidFill>
              </a:rPr>
              <a:t>Q13</a:t>
            </a:r>
          </a:p>
        </p:txBody>
      </p:sp>
      <p:sp>
        <p:nvSpPr>
          <p:cNvPr id="5" name="Content Placeholder 2"/>
          <p:cNvSpPr txBox="1">
            <a:spLocks/>
          </p:cNvSpPr>
          <p:nvPr/>
        </p:nvSpPr>
        <p:spPr>
          <a:xfrm>
            <a:off x="1551229" y="4621272"/>
            <a:ext cx="4761281" cy="132474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What type of plastics can’t be reheated and reshaped once they have been formed?</a:t>
            </a:r>
          </a:p>
        </p:txBody>
      </p:sp>
      <p:sp>
        <p:nvSpPr>
          <p:cNvPr id="6" name="TextBox 5"/>
          <p:cNvSpPr txBox="1"/>
          <p:nvPr/>
        </p:nvSpPr>
        <p:spPr>
          <a:xfrm>
            <a:off x="755575" y="2276872"/>
            <a:ext cx="3600525" cy="369332"/>
          </a:xfrm>
          <a:prstGeom prst="rect">
            <a:avLst/>
          </a:prstGeom>
          <a:noFill/>
        </p:spPr>
        <p:txBody>
          <a:bodyPr wrap="square" rtlCol="0">
            <a:spAutoFit/>
          </a:bodyPr>
          <a:lstStyle/>
          <a:p>
            <a:pPr marL="457200" indent="-457200">
              <a:spcAft>
                <a:spcPts val="600"/>
              </a:spcAft>
              <a:buAutoNum type="arabicPeriod"/>
            </a:pPr>
            <a:r>
              <a:rPr lang="en-GB" dirty="0">
                <a:solidFill>
                  <a:srgbClr val="FF0000"/>
                </a:solidFill>
              </a:rPr>
              <a:t>Thermosetting plastic</a:t>
            </a:r>
            <a:endParaRPr lang="en-GB">
              <a:solidFill>
                <a:srgbClr val="FF0000"/>
              </a:solidFill>
            </a:endParaRPr>
          </a:p>
        </p:txBody>
      </p:sp>
    </p:spTree>
    <p:extLst>
      <p:ext uri="{BB962C8B-B14F-4D97-AF65-F5344CB8AC3E}">
        <p14:creationId xmlns:p14="http://schemas.microsoft.com/office/powerpoint/2010/main" val="1379435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620688"/>
            <a:ext cx="8229600" cy="1143000"/>
          </a:xfrm>
        </p:spPr>
        <p:txBody>
          <a:bodyPr/>
          <a:lstStyle/>
          <a:p>
            <a:r>
              <a:rPr lang="en-GB" dirty="0"/>
              <a:t>Q14</a:t>
            </a:r>
          </a:p>
        </p:txBody>
      </p:sp>
      <p:sp>
        <p:nvSpPr>
          <p:cNvPr id="5" name="Content Placeholder 2"/>
          <p:cNvSpPr txBox="1">
            <a:spLocks/>
          </p:cNvSpPr>
          <p:nvPr/>
        </p:nvSpPr>
        <p:spPr>
          <a:xfrm>
            <a:off x="251520" y="1773869"/>
            <a:ext cx="2016223" cy="1324744"/>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This is the molecular structure of a type/category of plastic- which one is it?</a:t>
            </a:r>
          </a:p>
        </p:txBody>
      </p:sp>
      <p:grpSp>
        <p:nvGrpSpPr>
          <p:cNvPr id="6" name="Group 4"/>
          <p:cNvGrpSpPr>
            <a:grpSpLocks/>
          </p:cNvGrpSpPr>
          <p:nvPr/>
        </p:nvGrpSpPr>
        <p:grpSpPr bwMode="auto">
          <a:xfrm>
            <a:off x="3350315" y="2307552"/>
            <a:ext cx="5367358" cy="3672408"/>
            <a:chOff x="3373" y="2143"/>
            <a:chExt cx="2319" cy="1566"/>
          </a:xfrm>
        </p:grpSpPr>
        <p:sp>
          <p:nvSpPr>
            <p:cNvPr id="7" name="Rectangle 5"/>
            <p:cNvSpPr>
              <a:spLocks noChangeArrowheads="1"/>
            </p:cNvSpPr>
            <p:nvPr/>
          </p:nvSpPr>
          <p:spPr bwMode="auto">
            <a:xfrm>
              <a:off x="3500" y="3501"/>
              <a:ext cx="2192" cy="208"/>
            </a:xfrm>
            <a:prstGeom prst="rect">
              <a:avLst/>
            </a:prstGeom>
            <a:noFill/>
            <a:ln>
              <a:noFill/>
            </a:ln>
            <a:effectLst/>
            <a:extLst>
              <a:ext uri="{909E8E84-426E-40DD-AFC4-6F175D3DCCD1}">
                <a14:hiddenFill xmlns:a14="http://schemas.microsoft.com/office/drawing/2010/main">
                  <a:solidFill>
                    <a:srgbClr val="6600CC">
                      <a:alpha val="50000"/>
                    </a:srgbClr>
                  </a:solidFill>
                </a14:hiddenFill>
              </a:ext>
              <a:ext uri="{91240B29-F687-4F45-9708-019B960494DF}">
                <a14:hiddenLine xmlns:a14="http://schemas.microsoft.com/office/drawing/2010/main" w="9525"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271463" indent="-271463"/>
              <a:endParaRPr lang="en-US" b="1">
                <a:solidFill>
                  <a:srgbClr val="FF6600"/>
                </a:solidFill>
                <a:cs typeface="Arial" charset="0"/>
              </a:endParaRPr>
            </a:p>
          </p:txBody>
        </p:sp>
        <p:pic>
          <p:nvPicPr>
            <p:cNvPr id="8" name="Picture 6" descr="thermoplastic molecu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73" y="2143"/>
              <a:ext cx="2199" cy="117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3644258" y="5261349"/>
            <a:ext cx="3600525" cy="461665"/>
          </a:xfrm>
          <a:prstGeom prst="rect">
            <a:avLst/>
          </a:prstGeom>
          <a:noFill/>
        </p:spPr>
        <p:txBody>
          <a:bodyPr wrap="square" rtlCol="0">
            <a:spAutoFit/>
          </a:bodyPr>
          <a:lstStyle/>
          <a:p>
            <a:pPr marL="457200" indent="-457200">
              <a:buAutoNum type="arabicPeriod"/>
            </a:pPr>
            <a:r>
              <a:rPr lang="en-GB" dirty="0">
                <a:solidFill>
                  <a:srgbClr val="FF0000"/>
                </a:solidFill>
              </a:rPr>
              <a:t>Thermoplastic</a:t>
            </a:r>
          </a:p>
        </p:txBody>
      </p:sp>
    </p:spTree>
    <p:extLst>
      <p:ext uri="{BB962C8B-B14F-4D97-AF65-F5344CB8AC3E}">
        <p14:creationId xmlns:p14="http://schemas.microsoft.com/office/powerpoint/2010/main" val="123488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115F77-2FAE-4CA7-9A7F-10D5F2C8F8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5CD4C046-A04C-46CC-AFA3-6B0621F628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A5A2BA67-BF68-4F48-BAA9-1091D4FED1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4190DBD-4A62-4416-ACB7-ACEC1DE302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456966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1298448"/>
            <a:ext cx="3529350" cy="3255264"/>
          </a:xfrm>
        </p:spPr>
        <p:txBody>
          <a:bodyPr vert="horz" lIns="91440" tIns="45720" rIns="91440" bIns="45720" rtlCol="0" anchor="b">
            <a:normAutofit/>
          </a:bodyPr>
          <a:lstStyle/>
          <a:p>
            <a:r>
              <a:rPr lang="en-US" sz="5900" spc="-100"/>
              <a:t>Q15</a:t>
            </a:r>
          </a:p>
        </p:txBody>
      </p:sp>
      <p:pic>
        <p:nvPicPr>
          <p:cNvPr id="9" name="Picture 14" descr="Kettle"/>
          <p:cNvPicPr>
            <a:picLocks noChangeAspect="1" noChangeArrowheads="1"/>
          </p:cNvPicPr>
          <p:nvPr/>
        </p:nvPicPr>
        <p:blipFill rotWithShape="1">
          <a:blip r:embed="rId2">
            <a:extLst>
              <a:ext uri="{28A0092B-C50C-407E-A947-70E740481C1C}">
                <a14:useLocalDpi xmlns:a14="http://schemas.microsoft.com/office/drawing/2010/main" val="0"/>
              </a:ext>
            </a:extLst>
          </a:blip>
          <a:srcRect l="11388" r="1" b="1"/>
          <a:stretch/>
        </p:blipFill>
        <p:spPr bwMode="auto">
          <a:xfrm>
            <a:off x="4940232" y="759599"/>
            <a:ext cx="3681636" cy="53306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DBF12D6D-FE37-445A-BF16-6DA1A659A4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txBox="1">
            <a:spLocks/>
          </p:cNvSpPr>
          <p:nvPr/>
        </p:nvSpPr>
        <p:spPr>
          <a:xfrm>
            <a:off x="467545" y="982808"/>
            <a:ext cx="3024336" cy="132474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What type of plastic would be best to use for this product?</a:t>
            </a:r>
          </a:p>
        </p:txBody>
      </p:sp>
      <p:sp>
        <p:nvSpPr>
          <p:cNvPr id="6" name="TextBox 5"/>
          <p:cNvSpPr txBox="1"/>
          <p:nvPr/>
        </p:nvSpPr>
        <p:spPr>
          <a:xfrm>
            <a:off x="5436532" y="260648"/>
            <a:ext cx="3600525" cy="369332"/>
          </a:xfrm>
          <a:prstGeom prst="rect">
            <a:avLst/>
          </a:prstGeom>
          <a:noFill/>
        </p:spPr>
        <p:txBody>
          <a:bodyPr wrap="square" rtlCol="0">
            <a:spAutoFit/>
          </a:bodyPr>
          <a:lstStyle/>
          <a:p>
            <a:pPr marL="457200" indent="-457200">
              <a:spcAft>
                <a:spcPts val="600"/>
              </a:spcAft>
              <a:buAutoNum type="arabicPeriod"/>
            </a:pPr>
            <a:r>
              <a:rPr lang="en-GB" dirty="0">
                <a:solidFill>
                  <a:srgbClr val="FF0000"/>
                </a:solidFill>
              </a:rPr>
              <a:t>ABS</a:t>
            </a:r>
          </a:p>
        </p:txBody>
      </p:sp>
    </p:spTree>
    <p:extLst>
      <p:ext uri="{BB962C8B-B14F-4D97-AF65-F5344CB8AC3E}">
        <p14:creationId xmlns:p14="http://schemas.microsoft.com/office/powerpoint/2010/main" val="230895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6" name="Rectangle 15">
            <a:extLst>
              <a:ext uri="{FF2B5EF4-FFF2-40B4-BE49-F238E27FC236}">
                <a16:creationId xmlns:a16="http://schemas.microsoft.com/office/drawing/2014/main" id="{0864E5C9-52C9-4572-AC75-548B9B9C26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5CC6500-4DBD-4C34-BC14-2387FB483B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481671"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802386" y="1298448"/>
            <a:ext cx="2444016" cy="3255264"/>
          </a:xfrm>
        </p:spPr>
        <p:txBody>
          <a:bodyPr vert="horz" lIns="91440" tIns="45720" rIns="91440" bIns="45720" rtlCol="0" anchor="b">
            <a:normAutofit/>
          </a:bodyPr>
          <a:lstStyle/>
          <a:p>
            <a:r>
              <a:rPr lang="en-US" sz="5900" spc="-100"/>
              <a:t>Q16</a:t>
            </a:r>
          </a:p>
        </p:txBody>
      </p:sp>
      <p:pic>
        <p:nvPicPr>
          <p:cNvPr id="6" name="Picture 31" descr="electric socket cut ou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40480" y="1980349"/>
            <a:ext cx="4775453" cy="2889149"/>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4E34A3B6-BAD2-4156-BDC6-4736248BF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2"/>
          <p:cNvSpPr txBox="1">
            <a:spLocks/>
          </p:cNvSpPr>
          <p:nvPr/>
        </p:nvSpPr>
        <p:spPr>
          <a:xfrm>
            <a:off x="467545" y="982808"/>
            <a:ext cx="2664296" cy="132474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What type of plastic would be best to use for this product?</a:t>
            </a:r>
          </a:p>
        </p:txBody>
      </p:sp>
      <p:sp>
        <p:nvSpPr>
          <p:cNvPr id="7" name="TextBox 6"/>
          <p:cNvSpPr txBox="1"/>
          <p:nvPr/>
        </p:nvSpPr>
        <p:spPr>
          <a:xfrm>
            <a:off x="5242758" y="1184250"/>
            <a:ext cx="3600525" cy="369332"/>
          </a:xfrm>
          <a:prstGeom prst="rect">
            <a:avLst/>
          </a:prstGeom>
          <a:noFill/>
        </p:spPr>
        <p:txBody>
          <a:bodyPr wrap="square" rtlCol="0">
            <a:spAutoFit/>
          </a:bodyPr>
          <a:lstStyle/>
          <a:p>
            <a:pPr marL="457200" indent="-457200">
              <a:spcAft>
                <a:spcPts val="600"/>
              </a:spcAft>
              <a:buAutoNum type="arabicPeriod"/>
            </a:pPr>
            <a:r>
              <a:rPr lang="en-GB" dirty="0">
                <a:solidFill>
                  <a:srgbClr val="FF0000"/>
                </a:solidFill>
              </a:rPr>
              <a:t>Urea Formaldehyde</a:t>
            </a:r>
          </a:p>
        </p:txBody>
      </p:sp>
    </p:spTree>
    <p:extLst>
      <p:ext uri="{BB962C8B-B14F-4D97-AF65-F5344CB8AC3E}">
        <p14:creationId xmlns:p14="http://schemas.microsoft.com/office/powerpoint/2010/main" val="297257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162DF2A-64D1-4AA9-BA42-8A4063EAD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D7C1373-63AF-4A75-909E-990E05356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4B5CC49-6FAE-42FA-99B6-A3FDA8C6884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p:cNvSpPr>
            <a:spLocks noGrp="1"/>
          </p:cNvSpPr>
          <p:nvPr>
            <p:ph type="title"/>
          </p:nvPr>
        </p:nvSpPr>
        <p:spPr>
          <a:xfrm>
            <a:off x="1277471" y="1083732"/>
            <a:ext cx="4132221" cy="4690534"/>
          </a:xfrm>
        </p:spPr>
        <p:txBody>
          <a:bodyPr vert="horz" lIns="91440" tIns="45720" rIns="91440" bIns="45720" rtlCol="0" anchor="ctr">
            <a:normAutofit/>
          </a:bodyPr>
          <a:lstStyle/>
          <a:p>
            <a:pPr algn="r"/>
            <a:r>
              <a:rPr lang="en-US" sz="6300" spc="-100">
                <a:solidFill>
                  <a:schemeClr val="tx1">
                    <a:lumMod val="75000"/>
                    <a:lumOff val="25000"/>
                  </a:schemeClr>
                </a:solidFill>
              </a:rPr>
              <a:t>Q17</a:t>
            </a:r>
          </a:p>
        </p:txBody>
      </p:sp>
      <p:sp>
        <p:nvSpPr>
          <p:cNvPr id="17" name="Rectangle 16">
            <a:extLst>
              <a:ext uri="{FF2B5EF4-FFF2-40B4-BE49-F238E27FC236}">
                <a16:creationId xmlns:a16="http://schemas.microsoft.com/office/drawing/2014/main" id="{E6BC9B4A-2119-4645-B4CA-7817D5FAF4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158D888F-D87A-4C3C-BD82-273E4C8C5E8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0992"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9A2CD81-3BB6-4ED6-A50F-DC14F37A95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4333"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377924" y="3830035"/>
            <a:ext cx="4176585" cy="132474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Epoxy resin falls into what category of plastic?</a:t>
            </a:r>
          </a:p>
        </p:txBody>
      </p:sp>
      <p:sp>
        <p:nvSpPr>
          <p:cNvPr id="6" name="TextBox 5"/>
          <p:cNvSpPr txBox="1"/>
          <p:nvPr/>
        </p:nvSpPr>
        <p:spPr>
          <a:xfrm>
            <a:off x="1503668" y="2085681"/>
            <a:ext cx="3600525" cy="369332"/>
          </a:xfrm>
          <a:prstGeom prst="rect">
            <a:avLst/>
          </a:prstGeom>
          <a:noFill/>
        </p:spPr>
        <p:txBody>
          <a:bodyPr wrap="square" rtlCol="0">
            <a:spAutoFit/>
          </a:bodyPr>
          <a:lstStyle/>
          <a:p>
            <a:pPr marL="457200" indent="-457200">
              <a:spcAft>
                <a:spcPts val="600"/>
              </a:spcAft>
              <a:buAutoNum type="arabicPeriod"/>
            </a:pPr>
            <a:r>
              <a:rPr lang="en-GB" dirty="0">
                <a:solidFill>
                  <a:srgbClr val="FF0000"/>
                </a:solidFill>
              </a:rPr>
              <a:t>Thermosetting plastic</a:t>
            </a:r>
          </a:p>
        </p:txBody>
      </p:sp>
    </p:spTree>
    <p:extLst>
      <p:ext uri="{BB962C8B-B14F-4D97-AF65-F5344CB8AC3E}">
        <p14:creationId xmlns:p14="http://schemas.microsoft.com/office/powerpoint/2010/main" val="2105015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189689" y="1123837"/>
            <a:ext cx="2210611" cy="4601183"/>
          </a:xfrm>
        </p:spPr>
        <p:txBody>
          <a:bodyPr vert="horz" lIns="91440" tIns="45720" rIns="91440" bIns="45720" rtlCol="0" anchor="ctr">
            <a:normAutofit/>
          </a:bodyPr>
          <a:lstStyle/>
          <a:p>
            <a:r>
              <a:rPr lang="en-US" sz="3600"/>
              <a:t>Q18</a:t>
            </a:r>
          </a:p>
        </p:txBody>
      </p:sp>
      <p:sp>
        <p:nvSpPr>
          <p:cNvPr id="5" name="Content Placeholder 2"/>
          <p:cNvSpPr txBox="1">
            <a:spLocks/>
          </p:cNvSpPr>
          <p:nvPr/>
        </p:nvSpPr>
        <p:spPr>
          <a:xfrm>
            <a:off x="2901950" y="864108"/>
            <a:ext cx="4118322" cy="512064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2880">
              <a:lnSpc>
                <a:spcPct val="90000"/>
              </a:lnSpc>
              <a:buClr>
                <a:schemeClr val="accent1"/>
              </a:buClr>
              <a:buFont typeface="Wingdings 2" pitchFamily="18" charset="2"/>
              <a:buChar char=""/>
            </a:pPr>
            <a:r>
              <a:rPr lang="en-US" sz="3000" dirty="0">
                <a:solidFill>
                  <a:schemeClr val="tx1">
                    <a:lumMod val="65000"/>
                    <a:lumOff val="35000"/>
                  </a:schemeClr>
                </a:solidFill>
              </a:rPr>
              <a:t>What do the following acronyms stand for </a:t>
            </a:r>
          </a:p>
          <a:p>
            <a:pPr marL="0" indent="-182880">
              <a:lnSpc>
                <a:spcPct val="90000"/>
              </a:lnSpc>
              <a:buClr>
                <a:schemeClr val="accent1"/>
              </a:buClr>
              <a:buFont typeface="Wingdings 2" pitchFamily="18" charset="2"/>
              <a:buChar char=""/>
            </a:pPr>
            <a:r>
              <a:rPr lang="en-US" sz="2400" dirty="0">
                <a:solidFill>
                  <a:schemeClr val="tx1">
                    <a:lumMod val="65000"/>
                    <a:lumOff val="35000"/>
                  </a:schemeClr>
                </a:solidFill>
              </a:rPr>
              <a:t>(clue: it is the full name of a type of plastic)?</a:t>
            </a:r>
          </a:p>
          <a:p>
            <a:pPr marL="0" indent="-182880">
              <a:lnSpc>
                <a:spcPct val="90000"/>
              </a:lnSpc>
              <a:buClr>
                <a:schemeClr val="accent1"/>
              </a:buClr>
              <a:buFont typeface="Wingdings 2" pitchFamily="18" charset="2"/>
              <a:buChar char=""/>
            </a:pPr>
            <a:endParaRPr lang="en-US" sz="3000" dirty="0">
              <a:solidFill>
                <a:schemeClr val="tx1">
                  <a:lumMod val="65000"/>
                  <a:lumOff val="35000"/>
                </a:schemeClr>
              </a:solidFill>
            </a:endParaRPr>
          </a:p>
          <a:p>
            <a:pPr marL="0" indent="-182880">
              <a:lnSpc>
                <a:spcPct val="90000"/>
              </a:lnSpc>
              <a:buClr>
                <a:schemeClr val="accent1"/>
              </a:buClr>
              <a:buFont typeface="Wingdings 2" pitchFamily="18" charset="2"/>
              <a:buChar char=""/>
            </a:pPr>
            <a:r>
              <a:rPr lang="en-US" sz="3000" dirty="0">
                <a:solidFill>
                  <a:schemeClr val="tx1">
                    <a:lumMod val="65000"/>
                    <a:lumOff val="35000"/>
                  </a:schemeClr>
                </a:solidFill>
              </a:rPr>
              <a:t>PET</a:t>
            </a:r>
          </a:p>
          <a:p>
            <a:pPr marL="0" indent="-182880">
              <a:lnSpc>
                <a:spcPct val="90000"/>
              </a:lnSpc>
              <a:buClr>
                <a:schemeClr val="accent1"/>
              </a:buClr>
              <a:buFont typeface="Wingdings 2" pitchFamily="18" charset="2"/>
              <a:buChar char=""/>
            </a:pPr>
            <a:endParaRPr lang="en-US" sz="3000" dirty="0">
              <a:solidFill>
                <a:schemeClr val="tx1">
                  <a:lumMod val="65000"/>
                  <a:lumOff val="35000"/>
                </a:schemeClr>
              </a:solidFill>
            </a:endParaRPr>
          </a:p>
          <a:p>
            <a:pPr marL="0" indent="-182880">
              <a:lnSpc>
                <a:spcPct val="90000"/>
              </a:lnSpc>
              <a:buClr>
                <a:schemeClr val="accent1"/>
              </a:buClr>
              <a:buFont typeface="Wingdings 2" pitchFamily="18" charset="2"/>
              <a:buChar char=""/>
            </a:pPr>
            <a:r>
              <a:rPr lang="en-US" sz="3000" dirty="0">
                <a:solidFill>
                  <a:schemeClr val="tx1">
                    <a:lumMod val="65000"/>
                    <a:lumOff val="35000"/>
                  </a:schemeClr>
                </a:solidFill>
              </a:rPr>
              <a:t>HDPE</a:t>
            </a:r>
          </a:p>
        </p:txBody>
      </p:sp>
      <p:sp>
        <p:nvSpPr>
          <p:cNvPr id="6" name="TextBox 5"/>
          <p:cNvSpPr txBox="1"/>
          <p:nvPr/>
        </p:nvSpPr>
        <p:spPr>
          <a:xfrm>
            <a:off x="4463480" y="3789040"/>
            <a:ext cx="4680520" cy="1431161"/>
          </a:xfrm>
          <a:prstGeom prst="rect">
            <a:avLst/>
          </a:prstGeom>
          <a:noFill/>
        </p:spPr>
        <p:txBody>
          <a:bodyPr wrap="square" rtlCol="0">
            <a:spAutoFit/>
          </a:bodyPr>
          <a:lstStyle/>
          <a:p>
            <a:pPr marL="457200" indent="-457200">
              <a:spcAft>
                <a:spcPts val="600"/>
              </a:spcAft>
              <a:buAutoNum type="arabicPeriod"/>
            </a:pPr>
            <a:r>
              <a:rPr lang="en-GB" dirty="0">
                <a:solidFill>
                  <a:srgbClr val="FF0000"/>
                </a:solidFill>
              </a:rPr>
              <a:t>polyethylene terephthalate</a:t>
            </a:r>
          </a:p>
          <a:p>
            <a:pPr marL="457200" indent="-457200">
              <a:spcAft>
                <a:spcPts val="600"/>
              </a:spcAft>
              <a:buAutoNum type="arabicPeriod"/>
            </a:pPr>
            <a:endParaRPr lang="en-GB" dirty="0">
              <a:solidFill>
                <a:srgbClr val="FF0000"/>
              </a:solidFill>
            </a:endParaRPr>
          </a:p>
          <a:p>
            <a:pPr marL="457200" indent="-457200">
              <a:spcAft>
                <a:spcPts val="600"/>
              </a:spcAft>
              <a:buAutoNum type="arabicPeriod"/>
            </a:pPr>
            <a:endParaRPr lang="en-GB" dirty="0">
              <a:solidFill>
                <a:srgbClr val="FF0000"/>
              </a:solidFill>
            </a:endParaRPr>
          </a:p>
          <a:p>
            <a:pPr marL="457200" indent="-457200">
              <a:spcAft>
                <a:spcPts val="600"/>
              </a:spcAft>
              <a:buAutoNum type="arabicPeriod"/>
            </a:pPr>
            <a:r>
              <a:rPr lang="en-GB" dirty="0">
                <a:solidFill>
                  <a:srgbClr val="FF0000"/>
                </a:solidFill>
              </a:rPr>
              <a:t>High density polyethylene</a:t>
            </a:r>
          </a:p>
        </p:txBody>
      </p:sp>
    </p:spTree>
    <p:extLst>
      <p:ext uri="{BB962C8B-B14F-4D97-AF65-F5344CB8AC3E}">
        <p14:creationId xmlns:p14="http://schemas.microsoft.com/office/powerpoint/2010/main" val="337134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E9F5D7F-1BBC-4096-ADA7-AA9C9E4D28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6D370DD-716B-4528-B475-331F84CEA5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4635" y="758953"/>
            <a:ext cx="5289365"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4088731" y="1123837"/>
            <a:ext cx="4838333" cy="1255469"/>
          </a:xfrm>
        </p:spPr>
        <p:txBody>
          <a:bodyPr vert="horz" lIns="91440" tIns="45720" rIns="91440" bIns="45720" rtlCol="0" anchor="ctr">
            <a:normAutofit/>
          </a:bodyPr>
          <a:lstStyle/>
          <a:p>
            <a:r>
              <a:rPr lang="en-US" sz="3600"/>
              <a:t>Q19</a:t>
            </a:r>
          </a:p>
        </p:txBody>
      </p:sp>
      <p:sp>
        <p:nvSpPr>
          <p:cNvPr id="16" name="Rectangle 15">
            <a:extLst>
              <a:ext uri="{FF2B5EF4-FFF2-40B4-BE49-F238E27FC236}">
                <a16:creationId xmlns:a16="http://schemas.microsoft.com/office/drawing/2014/main" id="{E79D076F-656A-4CD9-83AD-AF8F4B28CA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2" descr="http://pressureforming.co.uk/wp-content/uploads/2013/03/vacuum-forming.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122" b="15558"/>
          <a:stretch/>
        </p:blipFill>
        <p:spPr bwMode="auto">
          <a:xfrm>
            <a:off x="645578" y="2598327"/>
            <a:ext cx="2833714" cy="16519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088733" y="2510395"/>
            <a:ext cx="4838331" cy="327458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182880">
              <a:lnSpc>
                <a:spcPct val="90000"/>
              </a:lnSpc>
              <a:buClr>
                <a:schemeClr val="accent1"/>
              </a:buClr>
              <a:buFont typeface="Wingdings 2" pitchFamily="18" charset="2"/>
              <a:buChar char=""/>
            </a:pPr>
            <a:r>
              <a:rPr lang="en-US" dirty="0">
                <a:solidFill>
                  <a:srgbClr val="FFFFFF"/>
                </a:solidFill>
              </a:rPr>
              <a:t>What plastics process does part of this diagram show?</a:t>
            </a:r>
          </a:p>
          <a:p>
            <a:pPr marL="0" indent="-182880">
              <a:lnSpc>
                <a:spcPct val="90000"/>
              </a:lnSpc>
              <a:buClr>
                <a:schemeClr val="accent1"/>
              </a:buClr>
              <a:buFont typeface="Wingdings 2" pitchFamily="18" charset="2"/>
              <a:buChar char=""/>
            </a:pPr>
            <a:endParaRPr lang="en-US" dirty="0">
              <a:solidFill>
                <a:srgbClr val="FFFFFF"/>
              </a:solidFill>
            </a:endParaRPr>
          </a:p>
        </p:txBody>
      </p:sp>
      <p:sp>
        <p:nvSpPr>
          <p:cNvPr id="7" name="TextBox 6"/>
          <p:cNvSpPr txBox="1"/>
          <p:nvPr/>
        </p:nvSpPr>
        <p:spPr>
          <a:xfrm>
            <a:off x="971475" y="4824515"/>
            <a:ext cx="3600525" cy="369332"/>
          </a:xfrm>
          <a:prstGeom prst="rect">
            <a:avLst/>
          </a:prstGeom>
          <a:noFill/>
        </p:spPr>
        <p:txBody>
          <a:bodyPr wrap="square" rtlCol="0">
            <a:spAutoFit/>
          </a:bodyPr>
          <a:lstStyle/>
          <a:p>
            <a:pPr marL="457200" indent="-457200">
              <a:spcAft>
                <a:spcPts val="600"/>
              </a:spcAft>
              <a:buAutoNum type="arabicPeriod"/>
            </a:pPr>
            <a:r>
              <a:rPr lang="en-GB" dirty="0">
                <a:solidFill>
                  <a:srgbClr val="FF0000"/>
                </a:solidFill>
              </a:rPr>
              <a:t>Vacuum forming </a:t>
            </a:r>
          </a:p>
        </p:txBody>
      </p:sp>
    </p:spTree>
    <p:extLst>
      <p:ext uri="{BB962C8B-B14F-4D97-AF65-F5344CB8AC3E}">
        <p14:creationId xmlns:p14="http://schemas.microsoft.com/office/powerpoint/2010/main" val="1396837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0516254-1D9F-4F3A-9870-3A3280BE2B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1154337" y="864108"/>
            <a:ext cx="2305435" cy="5120639"/>
          </a:xfrm>
        </p:spPr>
        <p:txBody>
          <a:bodyPr vert="horz" lIns="91440" tIns="45720" rIns="91440" bIns="45720" rtlCol="0" anchor="ctr">
            <a:normAutofit/>
          </a:bodyPr>
          <a:lstStyle/>
          <a:p>
            <a:pPr algn="r"/>
            <a:r>
              <a:rPr lang="en-US" sz="3600">
                <a:solidFill>
                  <a:schemeClr val="tx1">
                    <a:lumMod val="85000"/>
                    <a:lumOff val="15000"/>
                  </a:schemeClr>
                </a:solidFill>
              </a:rPr>
              <a:t>Q20</a:t>
            </a:r>
          </a:p>
        </p:txBody>
      </p:sp>
      <p:sp>
        <p:nvSpPr>
          <p:cNvPr id="14" name="Rectangle 13">
            <a:extLst>
              <a:ext uri="{FF2B5EF4-FFF2-40B4-BE49-F238E27FC236}">
                <a16:creationId xmlns:a16="http://schemas.microsoft.com/office/drawing/2014/main" id="{FC14672B-27A5-4CDA-ABAF-5E4CF4B41C2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65200"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334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66921" y="864108"/>
            <a:ext cx="4433008" cy="5120640"/>
          </a:xfrm>
          <a:prstGeom prst="rect">
            <a:avLst/>
          </a:prstGeom>
        </p:spPr>
        <p:txBody>
          <a:bodyPr vert="horz" lIns="91440" tIns="45720" rIns="91440" bIns="45720" rtlCol="0" anchor="ctr">
            <a:normAutofit/>
          </a:bodyPr>
          <a:lstStyle/>
          <a:p>
            <a:pPr marL="342900" indent="-182880" defTabSz="914400">
              <a:lnSpc>
                <a:spcPct val="90000"/>
              </a:lnSpc>
              <a:spcAft>
                <a:spcPts val="600"/>
              </a:spcAft>
              <a:buClr>
                <a:schemeClr val="accent1"/>
              </a:buClr>
              <a:buFont typeface="Wingdings 2" pitchFamily="18" charset="2"/>
              <a:buChar char=""/>
            </a:pPr>
            <a:r>
              <a:rPr lang="en-US" b="1">
                <a:solidFill>
                  <a:schemeClr val="tx1">
                    <a:lumMod val="65000"/>
                    <a:lumOff val="35000"/>
                  </a:schemeClr>
                </a:solidFill>
              </a:rPr>
              <a:t>Polymer Pellets are placed inside the mould</a:t>
            </a:r>
          </a:p>
          <a:p>
            <a:pPr marL="342900" indent="-182880" defTabSz="914400">
              <a:lnSpc>
                <a:spcPct val="90000"/>
              </a:lnSpc>
              <a:spcAft>
                <a:spcPts val="600"/>
              </a:spcAft>
              <a:buClr>
                <a:schemeClr val="accent1"/>
              </a:buClr>
              <a:buFont typeface="Wingdings 2" pitchFamily="18" charset="2"/>
              <a:buChar char=""/>
            </a:pPr>
            <a:r>
              <a:rPr lang="en-US" b="1">
                <a:solidFill>
                  <a:schemeClr val="tx1">
                    <a:lumMod val="65000"/>
                    <a:lumOff val="35000"/>
                  </a:schemeClr>
                </a:solidFill>
              </a:rPr>
              <a:t>The mould is rotated in two directions, being heated at the same time</a:t>
            </a:r>
          </a:p>
          <a:p>
            <a:pPr marL="342900" indent="-182880" defTabSz="914400">
              <a:lnSpc>
                <a:spcPct val="90000"/>
              </a:lnSpc>
              <a:spcAft>
                <a:spcPts val="600"/>
              </a:spcAft>
              <a:buClr>
                <a:schemeClr val="accent1"/>
              </a:buClr>
              <a:buFont typeface="Wingdings 2" pitchFamily="18" charset="2"/>
              <a:buChar char=""/>
            </a:pPr>
            <a:r>
              <a:rPr lang="en-US" b="1">
                <a:solidFill>
                  <a:schemeClr val="tx1">
                    <a:lumMod val="65000"/>
                    <a:lumOff val="35000"/>
                  </a:schemeClr>
                </a:solidFill>
              </a:rPr>
              <a:t>Melted polymer coats the inside of the mould</a:t>
            </a:r>
          </a:p>
          <a:p>
            <a:pPr marL="342900" indent="-182880" defTabSz="914400">
              <a:lnSpc>
                <a:spcPct val="90000"/>
              </a:lnSpc>
              <a:spcAft>
                <a:spcPts val="600"/>
              </a:spcAft>
              <a:buClr>
                <a:schemeClr val="accent1"/>
              </a:buClr>
              <a:buFont typeface="Wingdings 2" pitchFamily="18" charset="2"/>
              <a:buChar char=""/>
            </a:pPr>
            <a:r>
              <a:rPr lang="en-US" b="1">
                <a:solidFill>
                  <a:schemeClr val="tx1">
                    <a:lumMod val="65000"/>
                    <a:lumOff val="35000"/>
                  </a:schemeClr>
                </a:solidFill>
              </a:rPr>
              <a:t>Mould is cooled, polymer sets</a:t>
            </a:r>
          </a:p>
          <a:p>
            <a:pPr marL="342900" indent="-182880" defTabSz="914400">
              <a:lnSpc>
                <a:spcPct val="90000"/>
              </a:lnSpc>
              <a:spcAft>
                <a:spcPts val="600"/>
              </a:spcAft>
              <a:buClr>
                <a:schemeClr val="accent1"/>
              </a:buClr>
              <a:buFont typeface="Wingdings 2" pitchFamily="18" charset="2"/>
              <a:buChar char=""/>
            </a:pPr>
            <a:r>
              <a:rPr lang="en-US" b="1">
                <a:solidFill>
                  <a:schemeClr val="tx1">
                    <a:lumMod val="65000"/>
                    <a:lumOff val="35000"/>
                  </a:schemeClr>
                </a:solidFill>
              </a:rPr>
              <a:t>Object removed</a:t>
            </a:r>
          </a:p>
        </p:txBody>
      </p:sp>
      <p:sp>
        <p:nvSpPr>
          <p:cNvPr id="18" name="Rectangle 17">
            <a:extLst>
              <a:ext uri="{FF2B5EF4-FFF2-40B4-BE49-F238E27FC236}">
                <a16:creationId xmlns:a16="http://schemas.microsoft.com/office/drawing/2014/main" id="{9A206779-5C74-4555-94BC-5845C92EC3A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2991" y="767825"/>
            <a:ext cx="381009"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p:cNvSpPr txBox="1">
            <a:spLocks/>
          </p:cNvSpPr>
          <p:nvPr/>
        </p:nvSpPr>
        <p:spPr>
          <a:xfrm>
            <a:off x="1182183" y="934593"/>
            <a:ext cx="8496943" cy="2302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What plastics process is described below?</a:t>
            </a:r>
          </a:p>
          <a:p>
            <a:pPr marL="0" indent="0">
              <a:buFont typeface="Arial" panose="020B0604020202020204" pitchFamily="34" charset="0"/>
              <a:buNone/>
            </a:pPr>
            <a:endParaRPr lang="en-GB" dirty="0"/>
          </a:p>
        </p:txBody>
      </p:sp>
      <p:sp>
        <p:nvSpPr>
          <p:cNvPr id="6" name="TextBox 5"/>
          <p:cNvSpPr txBox="1"/>
          <p:nvPr/>
        </p:nvSpPr>
        <p:spPr>
          <a:xfrm>
            <a:off x="1175097" y="4387857"/>
            <a:ext cx="3600525" cy="369332"/>
          </a:xfrm>
          <a:prstGeom prst="rect">
            <a:avLst/>
          </a:prstGeom>
          <a:noFill/>
        </p:spPr>
        <p:txBody>
          <a:bodyPr wrap="square" rtlCol="0">
            <a:spAutoFit/>
          </a:bodyPr>
          <a:lstStyle/>
          <a:p>
            <a:pPr marL="457200" indent="-457200">
              <a:spcAft>
                <a:spcPts val="600"/>
              </a:spcAft>
              <a:buAutoNum type="arabicPeriod"/>
            </a:pPr>
            <a:r>
              <a:rPr lang="en-GB" dirty="0">
                <a:solidFill>
                  <a:srgbClr val="FF0000"/>
                </a:solidFill>
              </a:rPr>
              <a:t>Rotation moulding</a:t>
            </a:r>
          </a:p>
        </p:txBody>
      </p:sp>
    </p:spTree>
    <p:extLst>
      <p:ext uri="{BB962C8B-B14F-4D97-AF65-F5344CB8AC3E}">
        <p14:creationId xmlns:p14="http://schemas.microsoft.com/office/powerpoint/2010/main" val="226393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2C00-F441-45E9-8EE9-E38EAA21FCF7}"/>
              </a:ext>
            </a:extLst>
          </p:cNvPr>
          <p:cNvSpPr>
            <a:spLocks noGrp="1"/>
          </p:cNvSpPr>
          <p:nvPr>
            <p:ph type="title"/>
          </p:nvPr>
        </p:nvSpPr>
        <p:spPr>
          <a:xfrm>
            <a:off x="193554" y="980728"/>
            <a:ext cx="2294079" cy="1153034"/>
          </a:xfrm>
        </p:spPr>
        <p:txBody>
          <a:bodyPr>
            <a:normAutofit fontScale="90000"/>
          </a:bodyPr>
          <a:lstStyle/>
          <a:p>
            <a:r>
              <a:rPr lang="en-GB" dirty="0"/>
              <a:t>What does this qualification cover?</a:t>
            </a:r>
          </a:p>
        </p:txBody>
      </p:sp>
      <p:sp>
        <p:nvSpPr>
          <p:cNvPr id="3" name="Content Placeholder 2">
            <a:extLst>
              <a:ext uri="{FF2B5EF4-FFF2-40B4-BE49-F238E27FC236}">
                <a16:creationId xmlns:a16="http://schemas.microsoft.com/office/drawing/2014/main" id="{BDD72DCB-E5A5-4190-B4D1-71AEF12FAFD0}"/>
              </a:ext>
            </a:extLst>
          </p:cNvPr>
          <p:cNvSpPr>
            <a:spLocks noGrp="1"/>
          </p:cNvSpPr>
          <p:nvPr>
            <p:ph idx="1"/>
          </p:nvPr>
        </p:nvSpPr>
        <p:spPr>
          <a:xfrm>
            <a:off x="2699792" y="757956"/>
            <a:ext cx="6110504" cy="3212964"/>
          </a:xfrm>
        </p:spPr>
        <p:txBody>
          <a:bodyPr>
            <a:normAutofit/>
          </a:bodyPr>
          <a:lstStyle/>
          <a:p>
            <a:pPr marL="0" indent="0">
              <a:buNone/>
            </a:pPr>
            <a:r>
              <a:rPr lang="en-GB" sz="1600" dirty="0"/>
              <a:t>Engineering covers a broad variety of roles and it involves the application of scientific principles and  practical knowledge to transform ideas and materials into products and systems safely and support them during their lifetime. This qualification has a focus on a broad range of engineering specialist areas. Learners taking this qualification will study mandatory content covering: </a:t>
            </a:r>
          </a:p>
          <a:p>
            <a:r>
              <a:rPr lang="en-GB" sz="1200" dirty="0"/>
              <a:t>Engineering principles and mathematics </a:t>
            </a:r>
          </a:p>
          <a:p>
            <a:r>
              <a:rPr lang="en-GB" sz="1200" dirty="0"/>
              <a:t>Health and safety, team work and interpreting and creating computer-aided engineering.</a:t>
            </a:r>
          </a:p>
          <a:p>
            <a:r>
              <a:rPr lang="en-GB" sz="1200" dirty="0"/>
              <a:t>Manufacturing</a:t>
            </a:r>
          </a:p>
          <a:p>
            <a:r>
              <a:rPr lang="en-GB" sz="1200" dirty="0"/>
              <a:t>Drawings </a:t>
            </a:r>
          </a:p>
          <a:p>
            <a:r>
              <a:rPr lang="en-GB" sz="1200" dirty="0"/>
              <a:t>Design and manufacture of products.</a:t>
            </a:r>
          </a:p>
        </p:txBody>
      </p:sp>
      <p:pic>
        <p:nvPicPr>
          <p:cNvPr id="5" name="Picture 4">
            <a:extLst>
              <a:ext uri="{FF2B5EF4-FFF2-40B4-BE49-F238E27FC236}">
                <a16:creationId xmlns:a16="http://schemas.microsoft.com/office/drawing/2014/main" id="{438FECDC-FE62-4BF7-A1EA-25B97E1ED999}"/>
              </a:ext>
            </a:extLst>
          </p:cNvPr>
          <p:cNvPicPr>
            <a:picLocks noChangeAspect="1"/>
          </p:cNvPicPr>
          <p:nvPr/>
        </p:nvPicPr>
        <p:blipFill rotWithShape="1">
          <a:blip r:embed="rId2"/>
          <a:srcRect l="48164" t="25699" r="29525" b="13460"/>
          <a:stretch/>
        </p:blipFill>
        <p:spPr>
          <a:xfrm>
            <a:off x="7143052" y="3413883"/>
            <a:ext cx="2000948" cy="3410394"/>
          </a:xfrm>
          <a:prstGeom prst="rect">
            <a:avLst/>
          </a:prstGeom>
        </p:spPr>
      </p:pic>
      <p:pic>
        <p:nvPicPr>
          <p:cNvPr id="8" name="Picture 7">
            <a:extLst>
              <a:ext uri="{FF2B5EF4-FFF2-40B4-BE49-F238E27FC236}">
                <a16:creationId xmlns:a16="http://schemas.microsoft.com/office/drawing/2014/main" id="{6D2552CF-5CCB-4000-BF78-FE277783F5D9}"/>
              </a:ext>
            </a:extLst>
          </p:cNvPr>
          <p:cNvPicPr>
            <a:picLocks noChangeAspect="1"/>
          </p:cNvPicPr>
          <p:nvPr/>
        </p:nvPicPr>
        <p:blipFill rotWithShape="1">
          <a:blip r:embed="rId2">
            <a:duotone>
              <a:schemeClr val="accent1">
                <a:shade val="45000"/>
                <a:satMod val="135000"/>
              </a:schemeClr>
              <a:prstClr val="white"/>
            </a:duotone>
          </a:blip>
          <a:srcRect l="60484" t="10082" r="29899" b="80934"/>
          <a:stretch/>
        </p:blipFill>
        <p:spPr>
          <a:xfrm>
            <a:off x="29507" y="6748"/>
            <a:ext cx="1298140" cy="757956"/>
          </a:xfrm>
          <a:prstGeom prst="rect">
            <a:avLst/>
          </a:prstGeom>
        </p:spPr>
      </p:pic>
      <p:pic>
        <p:nvPicPr>
          <p:cNvPr id="9" name="Picture 8">
            <a:extLst>
              <a:ext uri="{FF2B5EF4-FFF2-40B4-BE49-F238E27FC236}">
                <a16:creationId xmlns:a16="http://schemas.microsoft.com/office/drawing/2014/main" id="{3F099ADB-56B4-4017-BE97-EF7D778B925E}"/>
              </a:ext>
            </a:extLst>
          </p:cNvPr>
          <p:cNvPicPr>
            <a:picLocks noChangeAspect="1"/>
          </p:cNvPicPr>
          <p:nvPr/>
        </p:nvPicPr>
        <p:blipFill rotWithShape="1">
          <a:blip r:embed="rId3">
            <a:duotone>
              <a:schemeClr val="accent1">
                <a:shade val="45000"/>
                <a:satMod val="135000"/>
              </a:schemeClr>
              <a:prstClr val="white"/>
            </a:duotone>
          </a:blip>
          <a:srcRect l="30393" t="15981" r="41338" b="62599"/>
          <a:stretch/>
        </p:blipFill>
        <p:spPr>
          <a:xfrm>
            <a:off x="1327647" y="84686"/>
            <a:ext cx="1298140" cy="614758"/>
          </a:xfrm>
          <a:prstGeom prst="rect">
            <a:avLst/>
          </a:prstGeom>
        </p:spPr>
      </p:pic>
      <p:sp>
        <p:nvSpPr>
          <p:cNvPr id="10" name="Rectangle 9">
            <a:extLst>
              <a:ext uri="{FF2B5EF4-FFF2-40B4-BE49-F238E27FC236}">
                <a16:creationId xmlns:a16="http://schemas.microsoft.com/office/drawing/2014/main" id="{8E376BD8-E0B7-4722-BA8D-023E8836FB2D}"/>
              </a:ext>
            </a:extLst>
          </p:cNvPr>
          <p:cNvSpPr/>
          <p:nvPr/>
        </p:nvSpPr>
        <p:spPr>
          <a:xfrm>
            <a:off x="195658" y="6546889"/>
            <a:ext cx="8916113" cy="246221"/>
          </a:xfrm>
          <a:prstGeom prst="rect">
            <a:avLst/>
          </a:prstGeom>
        </p:spPr>
        <p:txBody>
          <a:bodyPr wrap="square">
            <a:spAutoFit/>
          </a:bodyPr>
          <a:lstStyle/>
          <a:p>
            <a:r>
              <a:rPr lang="en-GB" sz="1000" dirty="0">
                <a:hlinkClick r:id="rId4"/>
              </a:rPr>
              <a:t>https://qualifications.pearson.com/content/dam/pdf/BTEC-Nationals/Engineering/2016/specification-and-sample-assessments/SPEC-BTEC-NAT-ENG-ExtCert.pdf</a:t>
            </a:r>
            <a:r>
              <a:rPr lang="en-GB" sz="1000" dirty="0"/>
              <a:t>  </a:t>
            </a:r>
          </a:p>
        </p:txBody>
      </p:sp>
      <p:sp>
        <p:nvSpPr>
          <p:cNvPr id="11" name="Rectangle 10">
            <a:extLst>
              <a:ext uri="{FF2B5EF4-FFF2-40B4-BE49-F238E27FC236}">
                <a16:creationId xmlns:a16="http://schemas.microsoft.com/office/drawing/2014/main" id="{E6D3B35F-69BB-45A6-BE19-6B2A9BB2DB71}"/>
              </a:ext>
            </a:extLst>
          </p:cNvPr>
          <p:cNvSpPr/>
          <p:nvPr/>
        </p:nvSpPr>
        <p:spPr>
          <a:xfrm>
            <a:off x="2843808" y="4941168"/>
            <a:ext cx="4006752" cy="954107"/>
          </a:xfrm>
          <a:prstGeom prst="rect">
            <a:avLst/>
          </a:prstGeom>
        </p:spPr>
        <p:txBody>
          <a:bodyPr wrap="square">
            <a:spAutoFit/>
          </a:bodyPr>
          <a:lstStyle/>
          <a:p>
            <a:r>
              <a:rPr lang="en-GB" dirty="0"/>
              <a:t>If you have any further questions please </a:t>
            </a:r>
            <a:r>
              <a:rPr lang="en-GB" sz="2000" b="1" dirty="0"/>
              <a:t>contact Mr Gregory</a:t>
            </a:r>
            <a:endParaRPr lang="en-GB" b="1" dirty="0"/>
          </a:p>
          <a:p>
            <a:r>
              <a:rPr lang="en-GB" dirty="0">
                <a:hlinkClick r:id="rId5"/>
              </a:rPr>
              <a:t>lgregory@nationalce-ac.org.uk</a:t>
            </a:r>
            <a:r>
              <a:rPr lang="en-GB" dirty="0"/>
              <a:t> </a:t>
            </a:r>
          </a:p>
        </p:txBody>
      </p:sp>
    </p:spTree>
    <p:extLst>
      <p:ext uri="{BB962C8B-B14F-4D97-AF65-F5344CB8AC3E}">
        <p14:creationId xmlns:p14="http://schemas.microsoft.com/office/powerpoint/2010/main" val="36869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553E7D-E750-41AE-AD34-93F480EA3B2F}"/>
              </a:ext>
            </a:extLst>
          </p:cNvPr>
          <p:cNvSpPr/>
          <p:nvPr/>
        </p:nvSpPr>
        <p:spPr>
          <a:xfrm>
            <a:off x="-37026" y="32248"/>
            <a:ext cx="3024336" cy="6421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http://www.heat-inc.com/Heating_Industry_Applications/RotationalMoldArt/RotationalMold-Full.jpg">
            <a:hlinkClick r:id="rId2"/>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893" r="-291"/>
          <a:stretch/>
        </p:blipFill>
        <p:spPr bwMode="auto">
          <a:xfrm>
            <a:off x="0" y="4717116"/>
            <a:ext cx="4097493" cy="157673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7755"/>
          <a:stretch/>
        </p:blipFill>
        <p:spPr bwMode="auto">
          <a:xfrm>
            <a:off x="4931004" y="4394308"/>
            <a:ext cx="3338020" cy="205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2435" y="1371931"/>
            <a:ext cx="3496858" cy="181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479020" y="46704"/>
            <a:ext cx="8229600" cy="1143000"/>
          </a:xfrm>
        </p:spPr>
        <p:txBody>
          <a:bodyPr/>
          <a:lstStyle/>
          <a:p>
            <a:r>
              <a:rPr lang="en-GB" dirty="0"/>
              <a:t>Q21 – bonus question</a:t>
            </a:r>
          </a:p>
        </p:txBody>
      </p:sp>
      <p:sp>
        <p:nvSpPr>
          <p:cNvPr id="5" name="Content Placeholder 2"/>
          <p:cNvSpPr txBox="1">
            <a:spLocks/>
          </p:cNvSpPr>
          <p:nvPr/>
        </p:nvSpPr>
        <p:spPr>
          <a:xfrm>
            <a:off x="669718" y="182632"/>
            <a:ext cx="8928992" cy="2302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400" dirty="0"/>
              <a:t>Name </a:t>
            </a:r>
            <a:r>
              <a:rPr lang="en-GB" sz="2400" u="sng" dirty="0"/>
              <a:t>all</a:t>
            </a:r>
            <a:r>
              <a:rPr lang="en-GB" sz="2400" dirty="0"/>
              <a:t> of these process’ below correctly for 5 extra marks?</a:t>
            </a:r>
          </a:p>
          <a:p>
            <a:pPr marL="0" indent="0">
              <a:buFont typeface="Arial" panose="020B0604020202020204" pitchFamily="34" charset="0"/>
              <a:buNone/>
            </a:pPr>
            <a:endParaRPr lang="en-GB" sz="2400" dirty="0"/>
          </a:p>
        </p:txBody>
      </p:sp>
      <p:sp>
        <p:nvSpPr>
          <p:cNvPr id="7" name="Content Placeholder 2"/>
          <p:cNvSpPr txBox="1">
            <a:spLocks/>
          </p:cNvSpPr>
          <p:nvPr/>
        </p:nvSpPr>
        <p:spPr>
          <a:xfrm>
            <a:off x="14736" y="807514"/>
            <a:ext cx="423665"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A</a:t>
            </a:r>
          </a:p>
          <a:p>
            <a:pPr marL="0" indent="0">
              <a:buFont typeface="Arial" panose="020B0604020202020204" pitchFamily="34" charset="0"/>
              <a:buNone/>
            </a:pPr>
            <a:endParaRPr lang="en-GB" dirty="0"/>
          </a:p>
        </p:txBody>
      </p:sp>
      <p:sp>
        <p:nvSpPr>
          <p:cNvPr id="8" name="Content Placeholder 2"/>
          <p:cNvSpPr txBox="1">
            <a:spLocks/>
          </p:cNvSpPr>
          <p:nvPr/>
        </p:nvSpPr>
        <p:spPr>
          <a:xfrm>
            <a:off x="8269024" y="713625"/>
            <a:ext cx="423665"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B</a:t>
            </a:r>
          </a:p>
          <a:p>
            <a:pPr marL="0" indent="0">
              <a:buFont typeface="Arial" panose="020B0604020202020204" pitchFamily="34" charset="0"/>
              <a:buNone/>
            </a:pPr>
            <a:endParaRPr lang="en-GB" dirty="0"/>
          </a:p>
        </p:txBody>
      </p:sp>
      <p:sp>
        <p:nvSpPr>
          <p:cNvPr id="9" name="Content Placeholder 2"/>
          <p:cNvSpPr txBox="1">
            <a:spLocks/>
          </p:cNvSpPr>
          <p:nvPr/>
        </p:nvSpPr>
        <p:spPr>
          <a:xfrm>
            <a:off x="92279" y="3711467"/>
            <a:ext cx="423665"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C</a:t>
            </a:r>
          </a:p>
          <a:p>
            <a:pPr marL="0" indent="0">
              <a:buFont typeface="Arial" panose="020B0604020202020204" pitchFamily="34" charset="0"/>
              <a:buNone/>
            </a:pPr>
            <a:endParaRPr lang="en-GB" dirty="0"/>
          </a:p>
        </p:txBody>
      </p:sp>
      <p:sp>
        <p:nvSpPr>
          <p:cNvPr id="10" name="Content Placeholder 2"/>
          <p:cNvSpPr txBox="1">
            <a:spLocks/>
          </p:cNvSpPr>
          <p:nvPr/>
        </p:nvSpPr>
        <p:spPr>
          <a:xfrm>
            <a:off x="8262317" y="3915030"/>
            <a:ext cx="423665"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D</a:t>
            </a:r>
          </a:p>
          <a:p>
            <a:pPr marL="0" indent="0">
              <a:buFont typeface="Arial" panose="020B0604020202020204" pitchFamily="34" charset="0"/>
              <a:buNone/>
            </a:pPr>
            <a:endParaRPr lang="en-GB" dirty="0"/>
          </a:p>
        </p:txBody>
      </p:sp>
      <p:pic>
        <p:nvPicPr>
          <p:cNvPr id="14"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p:blipFill>
        <p:spPr bwMode="auto">
          <a:xfrm>
            <a:off x="284627" y="1499326"/>
            <a:ext cx="3024336" cy="1694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5062918" y="982681"/>
            <a:ext cx="3600525" cy="461665"/>
          </a:xfrm>
          <a:prstGeom prst="rect">
            <a:avLst/>
          </a:prstGeom>
          <a:noFill/>
        </p:spPr>
        <p:txBody>
          <a:bodyPr wrap="square" rtlCol="0">
            <a:spAutoFit/>
          </a:bodyPr>
          <a:lstStyle/>
          <a:p>
            <a:r>
              <a:rPr lang="en-GB" dirty="0">
                <a:solidFill>
                  <a:srgbClr val="FF0000"/>
                </a:solidFill>
              </a:rPr>
              <a:t>Injection moulding</a:t>
            </a:r>
          </a:p>
        </p:txBody>
      </p:sp>
      <p:sp>
        <p:nvSpPr>
          <p:cNvPr id="16" name="TextBox 15"/>
          <p:cNvSpPr txBox="1"/>
          <p:nvPr/>
        </p:nvSpPr>
        <p:spPr>
          <a:xfrm>
            <a:off x="5027930" y="3957384"/>
            <a:ext cx="3600525" cy="461665"/>
          </a:xfrm>
          <a:prstGeom prst="rect">
            <a:avLst/>
          </a:prstGeom>
          <a:noFill/>
        </p:spPr>
        <p:txBody>
          <a:bodyPr wrap="square" rtlCol="0">
            <a:spAutoFit/>
          </a:bodyPr>
          <a:lstStyle/>
          <a:p>
            <a:r>
              <a:rPr lang="en-GB" dirty="0">
                <a:solidFill>
                  <a:srgbClr val="FF0000"/>
                </a:solidFill>
              </a:rPr>
              <a:t>Blow moulding</a:t>
            </a:r>
          </a:p>
        </p:txBody>
      </p:sp>
      <p:sp>
        <p:nvSpPr>
          <p:cNvPr id="17" name="TextBox 16"/>
          <p:cNvSpPr txBox="1"/>
          <p:nvPr/>
        </p:nvSpPr>
        <p:spPr>
          <a:xfrm>
            <a:off x="1007609" y="4008234"/>
            <a:ext cx="3600525" cy="461665"/>
          </a:xfrm>
          <a:prstGeom prst="rect">
            <a:avLst/>
          </a:prstGeom>
          <a:noFill/>
        </p:spPr>
        <p:txBody>
          <a:bodyPr wrap="square" rtlCol="0">
            <a:spAutoFit/>
          </a:bodyPr>
          <a:lstStyle/>
          <a:p>
            <a:r>
              <a:rPr lang="en-GB" dirty="0">
                <a:solidFill>
                  <a:srgbClr val="FF0000"/>
                </a:solidFill>
              </a:rPr>
              <a:t>Rotational moulding</a:t>
            </a:r>
          </a:p>
        </p:txBody>
      </p:sp>
      <p:sp>
        <p:nvSpPr>
          <p:cNvPr id="18" name="TextBox 17"/>
          <p:cNvSpPr txBox="1"/>
          <p:nvPr/>
        </p:nvSpPr>
        <p:spPr>
          <a:xfrm>
            <a:off x="515944" y="1037661"/>
            <a:ext cx="3600525" cy="461665"/>
          </a:xfrm>
          <a:prstGeom prst="rect">
            <a:avLst/>
          </a:prstGeom>
          <a:noFill/>
        </p:spPr>
        <p:txBody>
          <a:bodyPr wrap="square" rtlCol="0">
            <a:spAutoFit/>
          </a:bodyPr>
          <a:lstStyle/>
          <a:p>
            <a:r>
              <a:rPr lang="en-GB" dirty="0">
                <a:solidFill>
                  <a:srgbClr val="FF0000"/>
                </a:solidFill>
              </a:rPr>
              <a:t>Compression moulding</a:t>
            </a:r>
          </a:p>
        </p:txBody>
      </p:sp>
    </p:spTree>
    <p:extLst>
      <p:ext uri="{BB962C8B-B14F-4D97-AF65-F5344CB8AC3E}">
        <p14:creationId xmlns:p14="http://schemas.microsoft.com/office/powerpoint/2010/main" val="10569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62DF2A-64D1-4AA9-BA42-8A4063EADE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5D7C1373-63AF-4A75-909E-990E053566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3" name="Rectangle 12">
            <a:extLst>
              <a:ext uri="{FF2B5EF4-FFF2-40B4-BE49-F238E27FC236}">
                <a16:creationId xmlns:a16="http://schemas.microsoft.com/office/drawing/2014/main" id="{90EB472E-7CA6-4C2D-81E9-CD39A44F0B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E0A0486-F672-4FEF-A0A9-E6C3B7E3A5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2467406"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689BC21-5566-4B70-91EA-44B4299CB3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8902" y="761999"/>
            <a:ext cx="6592726"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1"/>
          <p:cNvSpPr>
            <a:spLocks noGrp="1"/>
          </p:cNvSpPr>
          <p:nvPr>
            <p:ph type="title"/>
          </p:nvPr>
        </p:nvSpPr>
        <p:spPr>
          <a:xfrm>
            <a:off x="2791966" y="1298448"/>
            <a:ext cx="5390647" cy="2951819"/>
          </a:xfrm>
        </p:spPr>
        <p:txBody>
          <a:bodyPr vert="horz" lIns="91440" tIns="45720" rIns="91440" bIns="45720" rtlCol="0" anchor="b">
            <a:normAutofit/>
          </a:bodyPr>
          <a:lstStyle/>
          <a:p>
            <a:pPr algn="ctr"/>
            <a:r>
              <a:rPr lang="en-US" sz="4300" spc="-100" dirty="0"/>
              <a:t>Quiz has a maximum of</a:t>
            </a:r>
            <a:br>
              <a:rPr lang="en-US" sz="4300" spc="-100" dirty="0"/>
            </a:br>
            <a:r>
              <a:rPr lang="en-US" sz="4300" spc="-100" dirty="0"/>
              <a:t/>
            </a:r>
            <a:br>
              <a:rPr lang="en-US" sz="4300" spc="-100" dirty="0"/>
            </a:br>
            <a:r>
              <a:rPr lang="en-US" sz="4300" spc="-100" dirty="0"/>
              <a:t/>
            </a:r>
            <a:br>
              <a:rPr lang="en-US" sz="4300" spc="-100" dirty="0"/>
            </a:br>
            <a:r>
              <a:rPr lang="en-US" sz="4300" b="1" spc="-100" dirty="0"/>
              <a:t>33 MARKS</a:t>
            </a:r>
          </a:p>
        </p:txBody>
      </p:sp>
      <p:sp>
        <p:nvSpPr>
          <p:cNvPr id="19" name="Rectangle 18">
            <a:extLst>
              <a:ext uri="{FF2B5EF4-FFF2-40B4-BE49-F238E27FC236}">
                <a16:creationId xmlns:a16="http://schemas.microsoft.com/office/drawing/2014/main" id="{7F1FCE6A-97BC-41EB-809A-50936E0F94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50666" y="4684418"/>
            <a:ext cx="660096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D86E3E17-D4C5-4F27-8A32-0B6BB62F4BAE}"/>
              </a:ext>
            </a:extLst>
          </p:cNvPr>
          <p:cNvSpPr txBox="1">
            <a:spLocks/>
          </p:cNvSpPr>
          <p:nvPr/>
        </p:nvSpPr>
        <p:spPr>
          <a:xfrm>
            <a:off x="2791965" y="4888640"/>
            <a:ext cx="5390647" cy="89071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sz="4300" b="1" spc="-100" dirty="0"/>
              <a:t>How did you score?</a:t>
            </a:r>
          </a:p>
        </p:txBody>
      </p:sp>
    </p:spTree>
    <p:extLst>
      <p:ext uri="{BB962C8B-B14F-4D97-AF65-F5344CB8AC3E}">
        <p14:creationId xmlns:p14="http://schemas.microsoft.com/office/powerpoint/2010/main" val="3850346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662F-BBB4-4509-B619-1DD141BDF9F9}"/>
              </a:ext>
            </a:extLst>
          </p:cNvPr>
          <p:cNvSpPr>
            <a:spLocks noGrp="1"/>
          </p:cNvSpPr>
          <p:nvPr>
            <p:ph type="title"/>
          </p:nvPr>
        </p:nvSpPr>
        <p:spPr>
          <a:xfrm>
            <a:off x="192024" y="513926"/>
            <a:ext cx="2125980" cy="2194560"/>
          </a:xfrm>
        </p:spPr>
        <p:txBody>
          <a:bodyPr>
            <a:normAutofit fontScale="90000"/>
          </a:bodyPr>
          <a:lstStyle/>
          <a:p>
            <a:r>
              <a:rPr lang="en-GB" b="1" dirty="0"/>
              <a:t>An interest in Engineering is essential</a:t>
            </a:r>
            <a:r>
              <a:rPr lang="en-GB" dirty="0"/>
              <a:t> in taking part in this course. </a:t>
            </a:r>
          </a:p>
        </p:txBody>
      </p:sp>
      <p:sp>
        <p:nvSpPr>
          <p:cNvPr id="4" name="Text Placeholder 3">
            <a:extLst>
              <a:ext uri="{FF2B5EF4-FFF2-40B4-BE49-F238E27FC236}">
                <a16:creationId xmlns:a16="http://schemas.microsoft.com/office/drawing/2014/main" id="{2A2FB6B8-4204-43C8-AF38-EBA59D402455}"/>
              </a:ext>
            </a:extLst>
          </p:cNvPr>
          <p:cNvSpPr>
            <a:spLocks noGrp="1"/>
          </p:cNvSpPr>
          <p:nvPr>
            <p:ph type="body" sz="half" idx="2"/>
          </p:nvPr>
        </p:nvSpPr>
        <p:spPr>
          <a:xfrm>
            <a:off x="192024" y="2972868"/>
            <a:ext cx="2125980" cy="3192436"/>
          </a:xfrm>
        </p:spPr>
        <p:txBody>
          <a:bodyPr>
            <a:normAutofit lnSpcReduction="10000"/>
          </a:bodyPr>
          <a:lstStyle/>
          <a:p>
            <a:r>
              <a:rPr lang="en-GB" sz="1400" dirty="0"/>
              <a:t>Please take some time to access and watch some of the many documentaries on engineering. You should find at least 1 which interests you</a:t>
            </a:r>
          </a:p>
          <a:p>
            <a:endParaRPr lang="en-GB" sz="1400" dirty="0"/>
          </a:p>
          <a:p>
            <a:r>
              <a:rPr lang="en-GB" sz="1400" dirty="0"/>
              <a:t>Taking an active interest will help you to understand engineering concepts and apply real world thinking to the learning which takes place in the lessons.</a:t>
            </a:r>
          </a:p>
        </p:txBody>
      </p:sp>
      <p:sp>
        <p:nvSpPr>
          <p:cNvPr id="5" name="Rectangle 4">
            <a:extLst>
              <a:ext uri="{FF2B5EF4-FFF2-40B4-BE49-F238E27FC236}">
                <a16:creationId xmlns:a16="http://schemas.microsoft.com/office/drawing/2014/main" id="{05DEA3C4-A04D-41FE-91D3-1F189C1DBDAD}"/>
              </a:ext>
            </a:extLst>
          </p:cNvPr>
          <p:cNvSpPr/>
          <p:nvPr/>
        </p:nvSpPr>
        <p:spPr>
          <a:xfrm>
            <a:off x="2987824" y="1377223"/>
            <a:ext cx="5364352" cy="646331"/>
          </a:xfrm>
          <a:prstGeom prst="rect">
            <a:avLst/>
          </a:prstGeom>
        </p:spPr>
        <p:txBody>
          <a:bodyPr wrap="square">
            <a:spAutoFit/>
          </a:bodyPr>
          <a:lstStyle/>
          <a:p>
            <a:r>
              <a:rPr lang="en-GB" dirty="0">
                <a:hlinkClick r:id="rId2"/>
              </a:rPr>
              <a:t>https://www.youtube.com/watch?v=8NXLKRW1IEU</a:t>
            </a:r>
            <a:r>
              <a:rPr lang="en-GB" dirty="0"/>
              <a:t> The making of a mega wind turbine</a:t>
            </a:r>
          </a:p>
        </p:txBody>
      </p:sp>
      <p:sp>
        <p:nvSpPr>
          <p:cNvPr id="6" name="Rectangle 5">
            <a:extLst>
              <a:ext uri="{FF2B5EF4-FFF2-40B4-BE49-F238E27FC236}">
                <a16:creationId xmlns:a16="http://schemas.microsoft.com/office/drawing/2014/main" id="{B0770B6D-FBDC-4846-BA94-49D27D0144AF}"/>
              </a:ext>
            </a:extLst>
          </p:cNvPr>
          <p:cNvSpPr/>
          <p:nvPr/>
        </p:nvSpPr>
        <p:spPr>
          <a:xfrm>
            <a:off x="2987824" y="2330205"/>
            <a:ext cx="5364352" cy="646331"/>
          </a:xfrm>
          <a:prstGeom prst="rect">
            <a:avLst/>
          </a:prstGeom>
        </p:spPr>
        <p:txBody>
          <a:bodyPr wrap="square">
            <a:spAutoFit/>
          </a:bodyPr>
          <a:lstStyle/>
          <a:p>
            <a:r>
              <a:rPr lang="en-GB" dirty="0">
                <a:hlinkClick r:id="rId3"/>
              </a:rPr>
              <a:t>https://www.youtube.com/watch?v=dQf_vE7tOlw</a:t>
            </a:r>
            <a:r>
              <a:rPr lang="en-GB" dirty="0"/>
              <a:t> Earthquake proof bridge</a:t>
            </a:r>
          </a:p>
        </p:txBody>
      </p:sp>
      <p:sp>
        <p:nvSpPr>
          <p:cNvPr id="8" name="Rectangle 7">
            <a:extLst>
              <a:ext uri="{FF2B5EF4-FFF2-40B4-BE49-F238E27FC236}">
                <a16:creationId xmlns:a16="http://schemas.microsoft.com/office/drawing/2014/main" id="{A464F664-F52C-420D-93CF-1317584BCC68}"/>
              </a:ext>
            </a:extLst>
          </p:cNvPr>
          <p:cNvSpPr/>
          <p:nvPr/>
        </p:nvSpPr>
        <p:spPr>
          <a:xfrm>
            <a:off x="2987824" y="3253662"/>
            <a:ext cx="5364352" cy="923330"/>
          </a:xfrm>
          <a:prstGeom prst="rect">
            <a:avLst/>
          </a:prstGeom>
        </p:spPr>
        <p:txBody>
          <a:bodyPr wrap="square">
            <a:spAutoFit/>
          </a:bodyPr>
          <a:lstStyle/>
          <a:p>
            <a:r>
              <a:rPr lang="en-GB" dirty="0">
                <a:hlinkClick r:id="rId4"/>
              </a:rPr>
              <a:t>https://www.youtube.com/results?search_query=big+bigger+biggest</a:t>
            </a:r>
            <a:r>
              <a:rPr lang="en-GB" dirty="0"/>
              <a:t> Big bigger biggest series (choose one, there are loads)</a:t>
            </a:r>
          </a:p>
        </p:txBody>
      </p:sp>
      <p:sp>
        <p:nvSpPr>
          <p:cNvPr id="9" name="Rectangle 8">
            <a:extLst>
              <a:ext uri="{FF2B5EF4-FFF2-40B4-BE49-F238E27FC236}">
                <a16:creationId xmlns:a16="http://schemas.microsoft.com/office/drawing/2014/main" id="{904E2CB5-C7EC-42C2-9C44-843C7B55D824}"/>
              </a:ext>
            </a:extLst>
          </p:cNvPr>
          <p:cNvSpPr/>
          <p:nvPr/>
        </p:nvSpPr>
        <p:spPr>
          <a:xfrm>
            <a:off x="2987824" y="4490445"/>
            <a:ext cx="5364352" cy="646331"/>
          </a:xfrm>
          <a:prstGeom prst="rect">
            <a:avLst/>
          </a:prstGeom>
        </p:spPr>
        <p:txBody>
          <a:bodyPr wrap="square">
            <a:spAutoFit/>
          </a:bodyPr>
          <a:lstStyle/>
          <a:p>
            <a:r>
              <a:rPr lang="en-GB" dirty="0">
                <a:hlinkClick r:id="rId5"/>
              </a:rPr>
              <a:t>https://www.youtube.com/watch?v=ahgrNHuURKs</a:t>
            </a:r>
            <a:r>
              <a:rPr lang="en-GB" dirty="0"/>
              <a:t> Inside the tesla factory</a:t>
            </a:r>
          </a:p>
        </p:txBody>
      </p:sp>
      <p:sp>
        <p:nvSpPr>
          <p:cNvPr id="10" name="Text Placeholder 3">
            <a:extLst>
              <a:ext uri="{FF2B5EF4-FFF2-40B4-BE49-F238E27FC236}">
                <a16:creationId xmlns:a16="http://schemas.microsoft.com/office/drawing/2014/main" id="{4E5240CF-EDE1-4E22-9053-341649306602}"/>
              </a:ext>
            </a:extLst>
          </p:cNvPr>
          <p:cNvSpPr txBox="1">
            <a:spLocks/>
          </p:cNvSpPr>
          <p:nvPr/>
        </p:nvSpPr>
        <p:spPr>
          <a:xfrm>
            <a:off x="3491880" y="347517"/>
            <a:ext cx="4644272" cy="2544364"/>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800"/>
              </a:spcBef>
              <a:buClr>
                <a:schemeClr val="accent1"/>
              </a:buClr>
              <a:buFont typeface="Wingdings 2" pitchFamily="18" charset="2"/>
              <a:buNone/>
              <a:defRPr sz="1250" kern="1200">
                <a:solidFill>
                  <a:srgbClr val="FFFFFF"/>
                </a:solidFill>
                <a:latin typeface="+mn-lt"/>
                <a:ea typeface="+mn-ea"/>
                <a:cs typeface="+mn-cs"/>
              </a:defRPr>
            </a:lvl1pPr>
            <a:lvl2pPr marL="457200" indent="0" algn="l" defTabSz="914400" rtl="0" eaLnBrk="1" latinLnBrk="0" hangingPunct="1">
              <a:lnSpc>
                <a:spcPct val="90000"/>
              </a:lnSpc>
              <a:spcBef>
                <a:spcPts val="250"/>
              </a:spcBef>
              <a:spcAft>
                <a:spcPts val="250"/>
              </a:spcAft>
              <a:buClr>
                <a:schemeClr val="accent1"/>
              </a:buClr>
              <a:buFont typeface="Wingdings 2" pitchFamily="18"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lnSpc>
                <a:spcPct val="90000"/>
              </a:lnSpc>
              <a:spcBef>
                <a:spcPts val="250"/>
              </a:spcBef>
              <a:spcAft>
                <a:spcPts val="250"/>
              </a:spcAft>
              <a:buClr>
                <a:schemeClr val="accent1"/>
              </a:buClr>
              <a:buFont typeface="Wingdings 2" pitchFamily="18"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6pPr>
            <a:lvl7pPr marL="27432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7pPr>
            <a:lvl8pPr marL="32004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8pPr>
            <a:lvl9pPr marL="3657600" indent="0" algn="l" defTabSz="914400" rtl="0" eaLnBrk="1" latinLnBrk="0" hangingPunct="1">
              <a:lnSpc>
                <a:spcPct val="90000"/>
              </a:lnSpc>
              <a:spcBef>
                <a:spcPts val="250"/>
              </a:spcBef>
              <a:spcAft>
                <a:spcPts val="250"/>
              </a:spcAft>
              <a:buClr>
                <a:schemeClr val="accent1"/>
              </a:buClr>
              <a:buFont typeface="Wingdings 2" pitchFamily="18" charset="2"/>
              <a:buNone/>
              <a:defRPr sz="900" kern="1200">
                <a:solidFill>
                  <a:schemeClr val="tx1">
                    <a:lumMod val="65000"/>
                    <a:lumOff val="35000"/>
                  </a:schemeClr>
                </a:solidFill>
                <a:latin typeface="+mn-lt"/>
                <a:ea typeface="+mn-ea"/>
                <a:cs typeface="+mn-cs"/>
              </a:defRPr>
            </a:lvl9pPr>
          </a:lstStyle>
          <a:p>
            <a:r>
              <a:rPr lang="en-GB" sz="1400" b="1" dirty="0">
                <a:solidFill>
                  <a:schemeClr val="tx1"/>
                </a:solidFill>
              </a:rPr>
              <a:t>There are many more documentaries to access but these are a good starting point for any student.</a:t>
            </a:r>
          </a:p>
        </p:txBody>
      </p:sp>
      <p:sp>
        <p:nvSpPr>
          <p:cNvPr id="11" name="Rectangle 10">
            <a:extLst>
              <a:ext uri="{FF2B5EF4-FFF2-40B4-BE49-F238E27FC236}">
                <a16:creationId xmlns:a16="http://schemas.microsoft.com/office/drawing/2014/main" id="{9A8A5619-291F-4989-8D2F-638F35A848B4}"/>
              </a:ext>
            </a:extLst>
          </p:cNvPr>
          <p:cNvSpPr/>
          <p:nvPr/>
        </p:nvSpPr>
        <p:spPr>
          <a:xfrm>
            <a:off x="3019182" y="5498557"/>
            <a:ext cx="5364352" cy="646331"/>
          </a:xfrm>
          <a:prstGeom prst="rect">
            <a:avLst/>
          </a:prstGeom>
        </p:spPr>
        <p:txBody>
          <a:bodyPr wrap="square">
            <a:spAutoFit/>
          </a:bodyPr>
          <a:lstStyle/>
          <a:p>
            <a:r>
              <a:rPr lang="en-GB" dirty="0">
                <a:hlinkClick r:id="rId6"/>
              </a:rPr>
              <a:t>https://www.channel4.com/programmes/how-to-build/episode-guide</a:t>
            </a:r>
            <a:r>
              <a:rPr lang="en-GB" dirty="0"/>
              <a:t> How to build series</a:t>
            </a:r>
          </a:p>
        </p:txBody>
      </p:sp>
    </p:spTree>
    <p:extLst>
      <p:ext uri="{BB962C8B-B14F-4D97-AF65-F5344CB8AC3E}">
        <p14:creationId xmlns:p14="http://schemas.microsoft.com/office/powerpoint/2010/main" val="38478876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88" name="Rectangle 87">
            <a:extLst>
              <a:ext uri="{FF2B5EF4-FFF2-40B4-BE49-F238E27FC236}">
                <a16:creationId xmlns:a16="http://schemas.microsoft.com/office/drawing/2014/main" id="{9203ABB4-7E2A-4248-9FE7-4A419AFF2F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3126970D-C1E5-4FB1-84E8-86CB9CED1C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8780525"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68FEBBC-58E4-481A-8967-4C6D727740A6}"/>
              </a:ext>
            </a:extLst>
          </p:cNvPr>
          <p:cNvSpPr>
            <a:spLocks noGrp="1"/>
          </p:cNvSpPr>
          <p:nvPr>
            <p:ph type="title"/>
          </p:nvPr>
        </p:nvSpPr>
        <p:spPr>
          <a:xfrm>
            <a:off x="637801" y="2426834"/>
            <a:ext cx="2257446" cy="1065690"/>
          </a:xfrm>
        </p:spPr>
        <p:txBody>
          <a:bodyPr vert="horz" lIns="91440" tIns="45720" rIns="91440" bIns="45720" rtlCol="0" anchor="b">
            <a:noAutofit/>
          </a:bodyPr>
          <a:lstStyle/>
          <a:p>
            <a:r>
              <a:rPr lang="en-US" sz="2000" spc="-100" dirty="0">
                <a:solidFill>
                  <a:schemeClr val="tx1"/>
                </a:solidFill>
              </a:rPr>
              <a:t/>
            </a:r>
            <a:br>
              <a:rPr lang="en-US" sz="2000" spc="-100" dirty="0">
                <a:solidFill>
                  <a:schemeClr val="tx1"/>
                </a:solidFill>
              </a:rPr>
            </a:br>
            <a:r>
              <a:rPr lang="en-US" sz="2000" spc="-100" dirty="0">
                <a:solidFill>
                  <a:schemeClr val="tx1"/>
                </a:solidFill>
              </a:rPr>
              <a:t>Your commitment to the course will also be assessed through the bridging units: </a:t>
            </a:r>
            <a:br>
              <a:rPr lang="en-US" sz="2000" spc="-100" dirty="0">
                <a:solidFill>
                  <a:schemeClr val="tx1"/>
                </a:solidFill>
              </a:rPr>
            </a:br>
            <a:r>
              <a:rPr lang="en-US" sz="2000" spc="-100" dirty="0">
                <a:solidFill>
                  <a:schemeClr val="tx1"/>
                </a:solidFill>
              </a:rPr>
              <a:t/>
            </a:r>
            <a:br>
              <a:rPr lang="en-US" sz="2000" spc="-100" dirty="0">
                <a:solidFill>
                  <a:schemeClr val="tx1"/>
                </a:solidFill>
              </a:rPr>
            </a:br>
            <a:r>
              <a:rPr lang="en-US" sz="2000" spc="-100" dirty="0">
                <a:solidFill>
                  <a:schemeClr val="tx1"/>
                </a:solidFill>
              </a:rPr>
              <a:t>So don’t forget to show your potential through these tasks</a:t>
            </a:r>
          </a:p>
        </p:txBody>
      </p:sp>
      <p:pic>
        <p:nvPicPr>
          <p:cNvPr id="5" name="Picture 4">
            <a:extLst>
              <a:ext uri="{FF2B5EF4-FFF2-40B4-BE49-F238E27FC236}">
                <a16:creationId xmlns:a16="http://schemas.microsoft.com/office/drawing/2014/main" id="{3D1CC928-07A2-4EB0-981F-2DA098D02004}"/>
              </a:ext>
            </a:extLst>
          </p:cNvPr>
          <p:cNvPicPr>
            <a:picLocks noChangeAspect="1"/>
          </p:cNvPicPr>
          <p:nvPr/>
        </p:nvPicPr>
        <p:blipFill rotWithShape="1">
          <a:blip r:embed="rId2">
            <a:duotone>
              <a:schemeClr val="accent1">
                <a:shade val="45000"/>
                <a:satMod val="135000"/>
              </a:schemeClr>
              <a:prstClr val="white"/>
            </a:duotone>
          </a:blip>
          <a:srcRect l="31100" t="12720" r="31100" b="23541"/>
          <a:stretch/>
        </p:blipFill>
        <p:spPr>
          <a:xfrm>
            <a:off x="3477184" y="332656"/>
            <a:ext cx="5521835" cy="5914640"/>
          </a:xfrm>
          <a:prstGeom prst="rect">
            <a:avLst/>
          </a:prstGeom>
        </p:spPr>
      </p:pic>
      <p:sp>
        <p:nvSpPr>
          <p:cNvPr id="11" name="Title 1">
            <a:extLst>
              <a:ext uri="{FF2B5EF4-FFF2-40B4-BE49-F238E27FC236}">
                <a16:creationId xmlns:a16="http://schemas.microsoft.com/office/drawing/2014/main" id="{D4AEE305-2C09-4E21-B699-54AC26593561}"/>
              </a:ext>
            </a:extLst>
          </p:cNvPr>
          <p:cNvSpPr txBox="1">
            <a:spLocks/>
          </p:cNvSpPr>
          <p:nvPr/>
        </p:nvSpPr>
        <p:spPr>
          <a:xfrm>
            <a:off x="629816" y="3428999"/>
            <a:ext cx="2448272" cy="3255264"/>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pPr>
              <a:spcAft>
                <a:spcPts val="600"/>
              </a:spcAft>
            </a:pPr>
            <a:r>
              <a:rPr lang="en-US" sz="3200" b="1" spc="-100" dirty="0">
                <a:solidFill>
                  <a:schemeClr val="bg1"/>
                </a:solidFill>
              </a:rPr>
              <a:t/>
            </a:r>
            <a:br>
              <a:rPr lang="en-US" sz="3200" b="1" spc="-100" dirty="0">
                <a:solidFill>
                  <a:schemeClr val="bg1"/>
                </a:solidFill>
              </a:rPr>
            </a:br>
            <a:r>
              <a:rPr lang="en-US" sz="3200" b="1" spc="-100" dirty="0">
                <a:solidFill>
                  <a:schemeClr val="bg1"/>
                </a:solidFill>
              </a:rPr>
              <a:t>Engineering bridging units: </a:t>
            </a:r>
            <a:br>
              <a:rPr lang="en-US" sz="3200" b="1" spc="-100" dirty="0">
                <a:solidFill>
                  <a:schemeClr val="bg1"/>
                </a:solidFill>
              </a:rPr>
            </a:br>
            <a:r>
              <a:rPr lang="en-US" sz="1600" b="1" spc="-100" dirty="0">
                <a:solidFill>
                  <a:schemeClr val="bg1"/>
                </a:solidFill>
              </a:rPr>
              <a:t/>
            </a:r>
            <a:br>
              <a:rPr lang="en-US" sz="1600" b="1" spc="-100" dirty="0">
                <a:solidFill>
                  <a:schemeClr val="bg1"/>
                </a:solidFill>
              </a:rPr>
            </a:br>
            <a:endParaRPr lang="en-US" sz="3200" b="1" spc="-100" dirty="0">
              <a:solidFill>
                <a:schemeClr val="bg1"/>
              </a:solidFill>
            </a:endParaRPr>
          </a:p>
        </p:txBody>
      </p:sp>
    </p:spTree>
    <p:extLst>
      <p:ext uri="{BB962C8B-B14F-4D97-AF65-F5344CB8AC3E}">
        <p14:creationId xmlns:p14="http://schemas.microsoft.com/office/powerpoint/2010/main" val="23253936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B8424AB-D56B-4256-866A-5B54DE93C2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FC999C28-AD33-4EB7-A5F1-C06D10A5FD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5" name="Rectangle 74">
            <a:extLst>
              <a:ext uri="{FF2B5EF4-FFF2-40B4-BE49-F238E27FC236}">
                <a16:creationId xmlns:a16="http://schemas.microsoft.com/office/drawing/2014/main" id="{07CBBDD0-4420-4A50-96AB-392F9B97CF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465BA403-54B9-4A0B-BC79-028C495C03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761999"/>
            <a:ext cx="566470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68FEBBC-58E4-481A-8967-4C6D727740A6}"/>
              </a:ext>
            </a:extLst>
          </p:cNvPr>
          <p:cNvSpPr>
            <a:spLocks noGrp="1"/>
          </p:cNvSpPr>
          <p:nvPr>
            <p:ph type="title"/>
          </p:nvPr>
        </p:nvSpPr>
        <p:spPr>
          <a:xfrm>
            <a:off x="5307534" y="779314"/>
            <a:ext cx="3456384" cy="806992"/>
          </a:xfrm>
        </p:spPr>
        <p:txBody>
          <a:bodyPr vert="horz" lIns="91440" tIns="45720" rIns="91440" bIns="45720" rtlCol="0" anchor="b">
            <a:normAutofit/>
          </a:bodyPr>
          <a:lstStyle/>
          <a:p>
            <a:r>
              <a:rPr lang="en-US" sz="2800" spc="-100" dirty="0"/>
              <a:t>I will leave you with this.</a:t>
            </a:r>
          </a:p>
        </p:txBody>
      </p:sp>
      <p:sp>
        <p:nvSpPr>
          <p:cNvPr id="79" name="Rectangle 78">
            <a:extLst>
              <a:ext uri="{FF2B5EF4-FFF2-40B4-BE49-F238E27FC236}">
                <a16:creationId xmlns:a16="http://schemas.microsoft.com/office/drawing/2014/main" id="{DC8C6883-513A-4FE8-8B55-7AA2A13A9B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34"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See the source image">
            <a:extLst>
              <a:ext uri="{FF2B5EF4-FFF2-40B4-BE49-F238E27FC236}">
                <a16:creationId xmlns:a16="http://schemas.microsoft.com/office/drawing/2014/main" id="{6865C523-C4F0-4577-BBB4-3F23A849C40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9064"/>
          <a:stretch/>
        </p:blipFill>
        <p:spPr bwMode="auto">
          <a:xfrm>
            <a:off x="179512" y="773852"/>
            <a:ext cx="4625526" cy="5316052"/>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5F6F461A-0CE5-4F6E-A1F7-EBBCE21CE6E8}"/>
              </a:ext>
            </a:extLst>
          </p:cNvPr>
          <p:cNvSpPr txBox="1">
            <a:spLocks/>
          </p:cNvSpPr>
          <p:nvPr/>
        </p:nvSpPr>
        <p:spPr>
          <a:xfrm>
            <a:off x="5422143" y="0"/>
            <a:ext cx="3227166" cy="325526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n-US" sz="1600" spc="-100" dirty="0"/>
              <a:t>The poor little </a:t>
            </a:r>
            <a:r>
              <a:rPr lang="en-US" sz="1600" spc="-100" dirty="0" err="1"/>
              <a:t>pog</a:t>
            </a:r>
            <a:r>
              <a:rPr lang="en-US" sz="1600" spc="-100" dirty="0"/>
              <a:t> is about to drown!</a:t>
            </a:r>
          </a:p>
          <a:p>
            <a:endParaRPr lang="en-US" sz="1600" spc="-100" dirty="0"/>
          </a:p>
          <a:p>
            <a:r>
              <a:rPr lang="en-US" sz="1600" spc="-100" dirty="0"/>
              <a:t>Which way should he move the lever on the first cog to pull the plug out?</a:t>
            </a:r>
          </a:p>
        </p:txBody>
      </p:sp>
    </p:spTree>
    <p:extLst>
      <p:ext uri="{BB962C8B-B14F-4D97-AF65-F5344CB8AC3E}">
        <p14:creationId xmlns:p14="http://schemas.microsoft.com/office/powerpoint/2010/main" val="37139984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2EC610-BEFD-4F6B-B9B1-0C30ADDC9771}"/>
              </a:ext>
            </a:extLst>
          </p:cNvPr>
          <p:cNvSpPr>
            <a:spLocks noGrp="1"/>
          </p:cNvSpPr>
          <p:nvPr>
            <p:ph type="ctrTitle"/>
          </p:nvPr>
        </p:nvSpPr>
        <p:spPr>
          <a:xfrm>
            <a:off x="467544" y="3352621"/>
            <a:ext cx="6264696" cy="1200329"/>
          </a:xfrm>
          <a:prstGeom prst="rect">
            <a:avLst/>
          </a:prstGeom>
        </p:spPr>
        <p:txBody>
          <a:bodyPr wrap="square">
            <a:spAutoFit/>
          </a:bodyPr>
          <a:lstStyle/>
          <a:p>
            <a:r>
              <a:rPr lang="en-GB" sz="1600" dirty="0"/>
              <a:t>If you have any further questions please </a:t>
            </a:r>
            <a:r>
              <a:rPr lang="en-GB" sz="4000" dirty="0"/>
              <a:t/>
            </a:r>
            <a:br>
              <a:rPr lang="en-GB" sz="4000" dirty="0"/>
            </a:br>
            <a:r>
              <a:rPr lang="en-GB" sz="2800" b="1" dirty="0"/>
              <a:t>contact Mr Gregory</a:t>
            </a:r>
            <a:endParaRPr lang="en-GB" sz="6600" b="1" dirty="0"/>
          </a:p>
          <a:p>
            <a:r>
              <a:rPr lang="en-GB" sz="3600" dirty="0">
                <a:solidFill>
                  <a:schemeClr val="tx1"/>
                </a:solidFill>
                <a:hlinkClick r:id="rId2">
                  <a:extLst>
                    <a:ext uri="{A12FA001-AC4F-418D-AE19-62706E023703}">
                      <ahyp:hlinkClr xmlns:ahyp="http://schemas.microsoft.com/office/drawing/2018/hyperlinkcolor" xmlns="" val="tx"/>
                    </a:ext>
                  </a:extLst>
                </a:hlinkClick>
              </a:rPr>
              <a:t>lgregory@nationalce-ac.org.uk</a:t>
            </a:r>
            <a:r>
              <a:rPr lang="en-GB" sz="3600" dirty="0">
                <a:solidFill>
                  <a:schemeClr val="tx1"/>
                </a:solidFill>
              </a:rPr>
              <a:t>  </a:t>
            </a:r>
          </a:p>
        </p:txBody>
      </p:sp>
    </p:spTree>
    <p:extLst>
      <p:ext uri="{BB962C8B-B14F-4D97-AF65-F5344CB8AC3E}">
        <p14:creationId xmlns:p14="http://schemas.microsoft.com/office/powerpoint/2010/main" val="971495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22C00-F441-45E9-8EE9-E38EAA21FCF7}"/>
              </a:ext>
            </a:extLst>
          </p:cNvPr>
          <p:cNvSpPr>
            <a:spLocks noGrp="1"/>
          </p:cNvSpPr>
          <p:nvPr>
            <p:ph type="title"/>
          </p:nvPr>
        </p:nvSpPr>
        <p:spPr>
          <a:xfrm>
            <a:off x="193554" y="980728"/>
            <a:ext cx="2294079" cy="1153034"/>
          </a:xfrm>
        </p:spPr>
        <p:txBody>
          <a:bodyPr>
            <a:normAutofit/>
          </a:bodyPr>
          <a:lstStyle/>
          <a:p>
            <a:r>
              <a:rPr lang="en-GB" dirty="0"/>
              <a:t>How is it assessed?</a:t>
            </a:r>
          </a:p>
        </p:txBody>
      </p:sp>
      <p:sp>
        <p:nvSpPr>
          <p:cNvPr id="3" name="Content Placeholder 2">
            <a:extLst>
              <a:ext uri="{FF2B5EF4-FFF2-40B4-BE49-F238E27FC236}">
                <a16:creationId xmlns:a16="http://schemas.microsoft.com/office/drawing/2014/main" id="{BDD72DCB-E5A5-4190-B4D1-71AEF12FAFD0}"/>
              </a:ext>
            </a:extLst>
          </p:cNvPr>
          <p:cNvSpPr>
            <a:spLocks noGrp="1"/>
          </p:cNvSpPr>
          <p:nvPr>
            <p:ph idx="1"/>
          </p:nvPr>
        </p:nvSpPr>
        <p:spPr>
          <a:xfrm>
            <a:off x="2699792" y="757956"/>
            <a:ext cx="6110504" cy="5263332"/>
          </a:xfrm>
        </p:spPr>
        <p:txBody>
          <a:bodyPr>
            <a:normAutofit/>
          </a:bodyPr>
          <a:lstStyle/>
          <a:p>
            <a:pPr marL="0" indent="0">
              <a:buNone/>
            </a:pPr>
            <a:r>
              <a:rPr lang="en-GB" sz="1600" dirty="0"/>
              <a:t>All assessment for the BTEC qualifications in this specification is criterion referenced, based on the achievement of specified learning outcomes. </a:t>
            </a:r>
          </a:p>
          <a:p>
            <a:pPr marL="0" indent="0">
              <a:buNone/>
            </a:pPr>
            <a:r>
              <a:rPr lang="en-GB" sz="1600" dirty="0"/>
              <a:t>Each unit within the qualification has specified assessment and grading criteria which are to be used for grading purposes.  </a:t>
            </a:r>
          </a:p>
          <a:p>
            <a:pPr marL="0" indent="0">
              <a:buNone/>
            </a:pPr>
            <a:endParaRPr lang="en-GB" sz="1600" dirty="0"/>
          </a:p>
          <a:p>
            <a:pPr marL="0" indent="0">
              <a:buNone/>
            </a:pPr>
            <a:endParaRPr lang="en-GB" sz="1600" dirty="0"/>
          </a:p>
          <a:p>
            <a:pPr marL="0" indent="0">
              <a:buNone/>
            </a:pPr>
            <a:r>
              <a:rPr lang="en-GB" sz="1600" dirty="0"/>
              <a:t>A summative unit grade can be awarded at </a:t>
            </a:r>
            <a:r>
              <a:rPr lang="en-GB" sz="1600" b="1" dirty="0"/>
              <a:t>pass, merit or distinction</a:t>
            </a:r>
            <a:r>
              <a:rPr lang="en-GB" sz="1600" dirty="0"/>
              <a:t>:  </a:t>
            </a:r>
          </a:p>
          <a:p>
            <a:r>
              <a:rPr lang="en-GB" sz="1600" dirty="0"/>
              <a:t>To achieve a </a:t>
            </a:r>
            <a:r>
              <a:rPr lang="en-GB" sz="1600" b="1" dirty="0"/>
              <a:t>‘pass’ </a:t>
            </a:r>
            <a:r>
              <a:rPr lang="en-GB" sz="1600" dirty="0"/>
              <a:t>a learner must have satisfied all the pass assessment criteria  </a:t>
            </a:r>
          </a:p>
          <a:p>
            <a:r>
              <a:rPr lang="en-GB" sz="1600" dirty="0"/>
              <a:t>To achieve a </a:t>
            </a:r>
            <a:r>
              <a:rPr lang="en-GB" sz="1600" b="1" dirty="0"/>
              <a:t>‘merit’ </a:t>
            </a:r>
            <a:r>
              <a:rPr lang="en-GB" sz="1600" dirty="0"/>
              <a:t>a learner must additionally have satisfied all the merit grading criteria  </a:t>
            </a:r>
          </a:p>
          <a:p>
            <a:r>
              <a:rPr lang="en-GB" sz="1600" dirty="0"/>
              <a:t>To achieve a </a:t>
            </a:r>
            <a:r>
              <a:rPr lang="en-GB" sz="1600" b="1" dirty="0"/>
              <a:t>‘distinction’ </a:t>
            </a:r>
            <a:r>
              <a:rPr lang="en-GB" sz="1600" dirty="0"/>
              <a:t>a learner must additionally have satisfied all the distinction grading criteria.  </a:t>
            </a:r>
          </a:p>
          <a:p>
            <a:r>
              <a:rPr lang="en-GB" sz="1600" dirty="0"/>
              <a:t>Learners who complete the unit but who do not meet all the pass criteria are graded </a:t>
            </a:r>
            <a:r>
              <a:rPr lang="en-GB" sz="1600" b="1" dirty="0"/>
              <a:t>‘unclassified’. </a:t>
            </a:r>
            <a:endParaRPr lang="en-GB" sz="1200" b="1" dirty="0"/>
          </a:p>
        </p:txBody>
      </p:sp>
      <p:pic>
        <p:nvPicPr>
          <p:cNvPr id="8" name="Picture 7">
            <a:extLst>
              <a:ext uri="{FF2B5EF4-FFF2-40B4-BE49-F238E27FC236}">
                <a16:creationId xmlns:a16="http://schemas.microsoft.com/office/drawing/2014/main" id="{6D2552CF-5CCB-4000-BF78-FE277783F5D9}"/>
              </a:ext>
            </a:extLst>
          </p:cNvPr>
          <p:cNvPicPr>
            <a:picLocks noChangeAspect="1"/>
          </p:cNvPicPr>
          <p:nvPr/>
        </p:nvPicPr>
        <p:blipFill rotWithShape="1">
          <a:blip r:embed="rId2">
            <a:duotone>
              <a:schemeClr val="accent1">
                <a:shade val="45000"/>
                <a:satMod val="135000"/>
              </a:schemeClr>
              <a:prstClr val="white"/>
            </a:duotone>
          </a:blip>
          <a:srcRect l="60484" t="10082" r="29899" b="80934"/>
          <a:stretch/>
        </p:blipFill>
        <p:spPr>
          <a:xfrm>
            <a:off x="29507" y="6748"/>
            <a:ext cx="1298140" cy="757956"/>
          </a:xfrm>
          <a:prstGeom prst="rect">
            <a:avLst/>
          </a:prstGeom>
        </p:spPr>
      </p:pic>
      <p:pic>
        <p:nvPicPr>
          <p:cNvPr id="9" name="Picture 8">
            <a:extLst>
              <a:ext uri="{FF2B5EF4-FFF2-40B4-BE49-F238E27FC236}">
                <a16:creationId xmlns:a16="http://schemas.microsoft.com/office/drawing/2014/main" id="{3F099ADB-56B4-4017-BE97-EF7D778B925E}"/>
              </a:ext>
            </a:extLst>
          </p:cNvPr>
          <p:cNvPicPr>
            <a:picLocks noChangeAspect="1"/>
          </p:cNvPicPr>
          <p:nvPr/>
        </p:nvPicPr>
        <p:blipFill rotWithShape="1">
          <a:blip r:embed="rId3">
            <a:duotone>
              <a:schemeClr val="accent1">
                <a:shade val="45000"/>
                <a:satMod val="135000"/>
              </a:schemeClr>
              <a:prstClr val="white"/>
            </a:duotone>
          </a:blip>
          <a:srcRect l="30393" t="15981" r="41338" b="62599"/>
          <a:stretch/>
        </p:blipFill>
        <p:spPr>
          <a:xfrm>
            <a:off x="1327647" y="84686"/>
            <a:ext cx="1298140" cy="614758"/>
          </a:xfrm>
          <a:prstGeom prst="rect">
            <a:avLst/>
          </a:prstGeom>
        </p:spPr>
      </p:pic>
      <p:sp>
        <p:nvSpPr>
          <p:cNvPr id="10" name="Rectangle 9">
            <a:extLst>
              <a:ext uri="{FF2B5EF4-FFF2-40B4-BE49-F238E27FC236}">
                <a16:creationId xmlns:a16="http://schemas.microsoft.com/office/drawing/2014/main" id="{8E376BD8-E0B7-4722-BA8D-023E8836FB2D}"/>
              </a:ext>
            </a:extLst>
          </p:cNvPr>
          <p:cNvSpPr/>
          <p:nvPr/>
        </p:nvSpPr>
        <p:spPr>
          <a:xfrm>
            <a:off x="195658" y="6546889"/>
            <a:ext cx="8916113" cy="246221"/>
          </a:xfrm>
          <a:prstGeom prst="rect">
            <a:avLst/>
          </a:prstGeom>
        </p:spPr>
        <p:txBody>
          <a:bodyPr wrap="square">
            <a:spAutoFit/>
          </a:bodyPr>
          <a:lstStyle/>
          <a:p>
            <a:r>
              <a:rPr lang="en-GB" sz="1000" dirty="0">
                <a:hlinkClick r:id="rId4"/>
              </a:rPr>
              <a:t>https://qualifications.pearson.com/content/dam/pdf/BTEC-Nationals/Engineering/2016/specification-and-sample-assessments/SPEC-BTEC-NAT-ENG-ExtCert.pdf</a:t>
            </a:r>
            <a:r>
              <a:rPr lang="en-GB" sz="1000" dirty="0"/>
              <a:t>  </a:t>
            </a:r>
          </a:p>
        </p:txBody>
      </p:sp>
    </p:spTree>
    <p:extLst>
      <p:ext uri="{BB962C8B-B14F-4D97-AF65-F5344CB8AC3E}">
        <p14:creationId xmlns:p14="http://schemas.microsoft.com/office/powerpoint/2010/main" val="412694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additive="base">
                                        <p:cTn id="2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875682-0790-427D-9A23-4B7265F0FA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6EDE4AAE-4785-4EA7-95DB-45200F5B80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2697" y="761999"/>
            <a:ext cx="219398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D3A0BBF-3323-4691-834F-8AB5052EF38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55BC1B9-2257-4E14-823B-9628FE5F79B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4569666"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4126" y="1298448"/>
            <a:ext cx="3857611" cy="3255264"/>
          </a:xfrm>
        </p:spPr>
        <p:txBody>
          <a:bodyPr vert="horz" lIns="91440" tIns="45720" rIns="91440" bIns="45720" rtlCol="0" anchor="b">
            <a:normAutofit/>
          </a:bodyPr>
          <a:lstStyle/>
          <a:p>
            <a:r>
              <a:rPr lang="en-US" sz="5900" b="1" spc="-100"/>
              <a:t>What you </a:t>
            </a:r>
            <a:r>
              <a:rPr lang="en-US" sz="5900" b="1" u="sng" spc="-100"/>
              <a:t>should</a:t>
            </a:r>
            <a:r>
              <a:rPr lang="en-US" sz="5900" b="1" spc="-100"/>
              <a:t> know!!</a:t>
            </a:r>
          </a:p>
        </p:txBody>
      </p:sp>
      <p:pic>
        <p:nvPicPr>
          <p:cNvPr id="6" name="Picture 2" descr="Image result for quiz"/>
          <p:cNvPicPr>
            <a:picLocks noChangeAspect="1" noChangeArrowheads="1"/>
          </p:cNvPicPr>
          <p:nvPr/>
        </p:nvPicPr>
        <p:blipFill rotWithShape="1">
          <a:blip r:embed="rId2">
            <a:extLst>
              <a:ext uri="{28A0092B-C50C-407E-A947-70E740481C1C}">
                <a14:useLocalDpi xmlns:a14="http://schemas.microsoft.com/office/drawing/2010/main" val="0"/>
              </a:ext>
            </a:extLst>
          </a:blip>
          <a:srcRect l="5167" r="853"/>
          <a:stretch/>
        </p:blipFill>
        <p:spPr bwMode="auto">
          <a:xfrm>
            <a:off x="4569665" y="726124"/>
            <a:ext cx="4243991" cy="1671545"/>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3D28F979-6B06-4DCB-988D-9E6860E7FD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ontent Placeholder 2">
            <a:extLst>
              <a:ext uri="{FF2B5EF4-FFF2-40B4-BE49-F238E27FC236}">
                <a16:creationId xmlns:a16="http://schemas.microsoft.com/office/drawing/2014/main" id="{50BB71FA-3715-487F-83D7-AD532C16A844}"/>
              </a:ext>
            </a:extLst>
          </p:cNvPr>
          <p:cNvSpPr>
            <a:spLocks noGrp="1"/>
          </p:cNvSpPr>
          <p:nvPr>
            <p:ph idx="1"/>
          </p:nvPr>
        </p:nvSpPr>
        <p:spPr>
          <a:xfrm>
            <a:off x="4617908" y="2926080"/>
            <a:ext cx="4147507" cy="2262883"/>
          </a:xfrm>
        </p:spPr>
        <p:txBody>
          <a:bodyPr>
            <a:normAutofit/>
          </a:bodyPr>
          <a:lstStyle/>
          <a:p>
            <a:pPr marL="0" indent="0" algn="ctr">
              <a:buNone/>
            </a:pPr>
            <a:r>
              <a:rPr lang="en-GB" sz="1800" b="1" dirty="0"/>
              <a:t>Grab yourself a piece of paper and a pen</a:t>
            </a:r>
          </a:p>
          <a:p>
            <a:r>
              <a:rPr lang="en-GB" sz="1600" dirty="0"/>
              <a:t>Write down the question number and your answer</a:t>
            </a:r>
          </a:p>
          <a:p>
            <a:r>
              <a:rPr lang="en-GB" sz="1600" dirty="0"/>
              <a:t>Go through the quiz. No internet or other research method to help</a:t>
            </a:r>
          </a:p>
          <a:p>
            <a:r>
              <a:rPr lang="en-GB" sz="1600" dirty="0"/>
              <a:t>Mark your answers. </a:t>
            </a:r>
            <a:r>
              <a:rPr lang="en-GB" sz="1600" b="1" u="sng" dirty="0"/>
              <a:t>No cheating</a:t>
            </a:r>
          </a:p>
        </p:txBody>
      </p:sp>
    </p:spTree>
    <p:extLst>
      <p:ext uri="{BB962C8B-B14F-4D97-AF65-F5344CB8AC3E}">
        <p14:creationId xmlns:p14="http://schemas.microsoft.com/office/powerpoint/2010/main" val="1735839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F1D7602-6D2D-46C2-A7B2-434F3678DC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35539253-EA7C-41D9-9930-0923683AA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9148581"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82600" y="1123837"/>
            <a:ext cx="2305435" cy="4601183"/>
          </a:xfrm>
        </p:spPr>
        <p:txBody>
          <a:bodyPr vert="horz" lIns="91440" tIns="45720" rIns="91440" bIns="45720" rtlCol="0">
            <a:normAutofit/>
          </a:bodyPr>
          <a:lstStyle/>
          <a:p>
            <a:pPr algn="r"/>
            <a:r>
              <a:rPr lang="en-US" spc="-100">
                <a:solidFill>
                  <a:schemeClr val="tx1">
                    <a:lumMod val="85000"/>
                    <a:lumOff val="15000"/>
                  </a:schemeClr>
                </a:solidFill>
              </a:rPr>
              <a:t>Q1</a:t>
            </a:r>
          </a:p>
        </p:txBody>
      </p:sp>
      <p:cxnSp>
        <p:nvCxnSpPr>
          <p:cNvPr id="27" name="Straight Connector 26">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61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95185" y="864108"/>
            <a:ext cx="4608275" cy="5120640"/>
          </a:xfrm>
        </p:spPr>
        <p:txBody>
          <a:bodyPr vert="horz" lIns="91440" tIns="45720" rIns="91440" bIns="45720" rtlCol="0">
            <a:normAutofit/>
          </a:bodyPr>
          <a:lstStyle/>
          <a:p>
            <a:pPr marL="0" indent="0">
              <a:buNone/>
            </a:pPr>
            <a:r>
              <a:rPr lang="en-US"/>
              <a:t>Name the 3 main classifications of metals</a:t>
            </a:r>
          </a:p>
        </p:txBody>
      </p:sp>
    </p:spTree>
    <p:extLst>
      <p:ext uri="{BB962C8B-B14F-4D97-AF65-F5344CB8AC3E}">
        <p14:creationId xmlns:p14="http://schemas.microsoft.com/office/powerpoint/2010/main" val="338019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F1D7602-6D2D-46C2-A7B2-434F3678DC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35539253-EA7C-41D9-9930-0923683AA3F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9148581"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8D89589C-2C90-4407-A995-05EC3DD7AB1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610" y="2085681"/>
            <a:ext cx="0" cy="2686639"/>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95185" y="864108"/>
            <a:ext cx="4608275" cy="5120640"/>
          </a:xfrm>
        </p:spPr>
        <p:txBody>
          <a:bodyPr vert="horz" lIns="91440" tIns="45720" rIns="91440" bIns="45720" rtlCol="0">
            <a:normAutofit/>
          </a:bodyPr>
          <a:lstStyle/>
          <a:p>
            <a:pPr marL="0"/>
            <a:r>
              <a:rPr lang="en-US"/>
              <a:t>If a metal is described as having good elasticity what does this mean?</a:t>
            </a:r>
          </a:p>
        </p:txBody>
      </p:sp>
      <p:sp>
        <p:nvSpPr>
          <p:cNvPr id="4" name="Title 1"/>
          <p:cNvSpPr txBox="1">
            <a:spLocks/>
          </p:cNvSpPr>
          <p:nvPr/>
        </p:nvSpPr>
        <p:spPr>
          <a:xfrm>
            <a:off x="370695" y="1683144"/>
            <a:ext cx="2081191" cy="34917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lnSpc>
                <a:spcPct val="90000"/>
              </a:lnSpc>
              <a:spcAft>
                <a:spcPts val="600"/>
              </a:spcAft>
            </a:pPr>
            <a:r>
              <a:rPr lang="en-US" sz="3600" spc="-60" dirty="0"/>
              <a:t>Q2</a:t>
            </a:r>
          </a:p>
        </p:txBody>
      </p:sp>
    </p:spTree>
    <p:extLst>
      <p:ext uri="{BB962C8B-B14F-4D97-AF65-F5344CB8AC3E}">
        <p14:creationId xmlns:p14="http://schemas.microsoft.com/office/powerpoint/2010/main" val="1179773958"/>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10</TotalTime>
  <Words>1629</Words>
  <Application>Microsoft Office PowerPoint</Application>
  <PresentationFormat>On-screen Show (4:3)</PresentationFormat>
  <Paragraphs>276</Paragraphs>
  <Slides>55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Corbel</vt:lpstr>
      <vt:lpstr>Wingdings 2</vt:lpstr>
      <vt:lpstr>Frame</vt:lpstr>
      <vt:lpstr>Firstly this course has changed</vt:lpstr>
      <vt:lpstr>Key course information</vt:lpstr>
      <vt:lpstr>Why this course?</vt:lpstr>
      <vt:lpstr>Course content</vt:lpstr>
      <vt:lpstr>What does this qualification cover?</vt:lpstr>
      <vt:lpstr>How is it assessed?</vt:lpstr>
      <vt:lpstr>What you should know!!</vt:lpstr>
      <vt:lpstr>Q1</vt:lpstr>
      <vt:lpstr>PowerPoint Presentation</vt:lpstr>
      <vt:lpstr>Q3</vt:lpstr>
      <vt:lpstr>Q4</vt:lpstr>
      <vt:lpstr>Q5</vt:lpstr>
      <vt:lpstr>Q6 - Guess me….</vt:lpstr>
      <vt:lpstr>Q7</vt:lpstr>
      <vt:lpstr>Q8</vt:lpstr>
      <vt:lpstr>Q9</vt:lpstr>
      <vt:lpstr>Q10</vt:lpstr>
      <vt:lpstr>Q11</vt:lpstr>
      <vt:lpstr>Q12</vt:lpstr>
      <vt:lpstr>Q13</vt:lpstr>
      <vt:lpstr>Q14</vt:lpstr>
      <vt:lpstr>Q15</vt:lpstr>
      <vt:lpstr>Q16</vt:lpstr>
      <vt:lpstr>Q17</vt:lpstr>
      <vt:lpstr>Q18</vt:lpstr>
      <vt:lpstr>Q19</vt:lpstr>
      <vt:lpstr>Q20</vt:lpstr>
      <vt:lpstr>Q21 – bonus question</vt:lpstr>
      <vt:lpstr>Marking</vt:lpstr>
      <vt:lpstr>Q1</vt:lpstr>
      <vt:lpstr>PowerPoint Presentation</vt:lpstr>
      <vt:lpstr>Q3</vt:lpstr>
      <vt:lpstr>Q4</vt:lpstr>
      <vt:lpstr>Q5</vt:lpstr>
      <vt:lpstr>Q6 - Guess me….</vt:lpstr>
      <vt:lpstr>Q7</vt:lpstr>
      <vt:lpstr>Q8</vt:lpstr>
      <vt:lpstr>Q9</vt:lpstr>
      <vt:lpstr>Q10</vt:lpstr>
      <vt:lpstr>Q11</vt:lpstr>
      <vt:lpstr>Q12</vt:lpstr>
      <vt:lpstr>Q13</vt:lpstr>
      <vt:lpstr>Q14</vt:lpstr>
      <vt:lpstr>Q15</vt:lpstr>
      <vt:lpstr>Q16</vt:lpstr>
      <vt:lpstr>Q17</vt:lpstr>
      <vt:lpstr>Q18</vt:lpstr>
      <vt:lpstr>Q19</vt:lpstr>
      <vt:lpstr>Q20</vt:lpstr>
      <vt:lpstr>Q21 – bonus question</vt:lpstr>
      <vt:lpstr>Quiz has a maximum of   33 MARKS</vt:lpstr>
      <vt:lpstr>An interest in Engineering is essential in taking part in this course. </vt:lpstr>
      <vt:lpstr> Your commitment to the course will also be assessed through the bridging units:   So don’t forget to show your potential through these tasks</vt:lpstr>
      <vt:lpstr>I will leave you with this.</vt:lpstr>
      <vt:lpstr>If you have any further questions please  contact Mr Gregory lgregory@nationalce-ac.org.uk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Firstly this course has changed</dc:title>
  <dc:creator>Holly Gregory</dc:creator>
  <cp:lastModifiedBy>Fiona Daft</cp:lastModifiedBy>
  <cp:revision>1</cp:revision>
  <dcterms:created xsi:type="dcterms:W3CDTF">2020-06-14T15:56:09Z</dcterms:created>
  <dcterms:modified xsi:type="dcterms:W3CDTF">2020-06-15T07:40:03Z</dcterms:modified>
</cp:coreProperties>
</file>