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78" r:id="rId3"/>
    <p:sldId id="279" r:id="rId4"/>
    <p:sldId id="280" r:id="rId5"/>
    <p:sldId id="256" r:id="rId6"/>
    <p:sldId id="261" r:id="rId7"/>
    <p:sldId id="258" r:id="rId8"/>
    <p:sldId id="259" r:id="rId9"/>
    <p:sldId id="260" r:id="rId10"/>
    <p:sldId id="263" r:id="rId11"/>
    <p:sldId id="264" r:id="rId12"/>
    <p:sldId id="277" r:id="rId13"/>
    <p:sldId id="262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61645-D03F-42A2-B343-B11ADB6CE09C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85368-F5D9-42BE-B31D-99C99A321F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45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162BCD-F19A-4A0E-96CF-E8D8034E8FE4}" type="slidenum">
              <a:rPr lang="en-US"/>
              <a:pPr/>
              <a:t>9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CF482-6283-443A-8423-9AD7D1A5EA0D}" type="slidenum">
              <a:rPr lang="en-US"/>
              <a:pPr/>
              <a:t>10</a:t>
            </a:fld>
            <a:endParaRPr lang="en-US"/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830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175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321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10/06/2020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798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10/06/2020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8468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10/06/2020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870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10/06/2020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1036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10/06/2020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238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10/06/2020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83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35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10/06/2020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740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83FE71-B76B-41C9-B9A1-6F4D68B9D68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3FE71-B76B-41C9-B9A1-6F4D68B9D68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83FE71-B76B-41C9-B9A1-6F4D68B9D68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83FE71-B76B-41C9-B9A1-6F4D68B9D681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1111C1A-D659-43D3-9CEF-B712A4CFACC9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10/06/2020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37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Content is split into pure and applied.</a:t>
            </a:r>
          </a:p>
          <a:p>
            <a:r>
              <a:rPr lang="en-GB" dirty="0" smtClean="0"/>
              <a:t>The applied is broken down into statistics and mechanics</a:t>
            </a:r>
          </a:p>
          <a:p>
            <a:r>
              <a:rPr lang="en-GB" dirty="0" smtClean="0"/>
              <a:t>There are 2 exams, 1 for the pure content and 1 split into mechanics and statistics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About the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42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153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0" dirty="0" smtClean="0"/>
              <a:t>Multiplication of a Matrix by a Scalar</a:t>
            </a: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388938" y="2667000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Example:</a:t>
            </a:r>
          </a:p>
        </p:txBody>
      </p:sp>
      <p:graphicFrame>
        <p:nvGraphicFramePr>
          <p:cNvPr id="322566" name="Object 6"/>
          <p:cNvGraphicFramePr>
            <a:graphicFrameLocks noChangeAspect="1"/>
          </p:cNvGraphicFramePr>
          <p:nvPr/>
        </p:nvGraphicFramePr>
        <p:xfrm>
          <a:off x="457200" y="3273425"/>
          <a:ext cx="2932113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tion" r:id="rId4" imgW="1765080" imgH="685800" progId="Equation.DSMT4">
                  <p:embed/>
                </p:oleObj>
              </mc:Choice>
              <mc:Fallback>
                <p:oleObj name="Equation" r:id="rId4" imgW="17650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273425"/>
                        <a:ext cx="2932113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7" name="Object 7"/>
          <p:cNvGraphicFramePr>
            <a:graphicFrameLocks noChangeAspect="1"/>
          </p:cNvGraphicFramePr>
          <p:nvPr/>
        </p:nvGraphicFramePr>
        <p:xfrm>
          <a:off x="609600" y="4808538"/>
          <a:ext cx="342900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6" imgW="2222280" imgH="685800" progId="Equation.DSMT4">
                  <p:embed/>
                </p:oleObj>
              </mc:Choice>
              <mc:Fallback>
                <p:oleObj name="Equation" r:id="rId6" imgW="222228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808538"/>
                        <a:ext cx="3429000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Text Box 4"/>
          <p:cNvSpPr txBox="1">
            <a:spLocks noChangeArrowheads="1"/>
          </p:cNvSpPr>
          <p:nvPr/>
        </p:nvSpPr>
        <p:spPr bwMode="auto">
          <a:xfrm>
            <a:off x="1052438" y="1700808"/>
            <a:ext cx="68319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We can multiply a matrix by a constant (k) by multiplying all elements by the constant.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matrices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25419" t="17972" r="25856" b="19028"/>
          <a:stretch/>
        </p:blipFill>
        <p:spPr>
          <a:xfrm>
            <a:off x="755576" y="1556793"/>
            <a:ext cx="7776864" cy="456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6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Practice questions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55003" y="2564904"/>
                <a:ext cx="8503920" cy="3828039"/>
              </a:xfrm>
            </p:spPr>
            <p:txBody>
              <a:bodyPr numCol="2"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𝑨</m:t>
                    </m:r>
                    <m:r>
                      <a:rPr lang="en-GB" sz="2800" b="1" i="1" smtClean="0">
                        <a:latin typeface="Cambria Math"/>
                      </a:rPr>
                      <m:t>+</m:t>
                    </m:r>
                    <m:r>
                      <a:rPr lang="en-GB" sz="2800" b="1" i="1" smtClean="0">
                        <a:latin typeface="Cambria Math"/>
                      </a:rPr>
                      <m:t>𝑩</m:t>
                    </m:r>
                  </m:oMath>
                </a14:m>
                <a:endParaRPr lang="en-GB" sz="28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𝑪</m:t>
                    </m:r>
                    <m:r>
                      <a:rPr lang="en-GB" sz="2800" b="1" i="1" smtClean="0">
                        <a:latin typeface="Cambria Math"/>
                      </a:rPr>
                      <m:t>+</m:t>
                    </m:r>
                    <m:r>
                      <a:rPr lang="en-GB" sz="2800" b="1" i="1" smtClean="0">
                        <a:latin typeface="Cambria Math"/>
                      </a:rPr>
                      <m:t>𝑫</m:t>
                    </m:r>
                  </m:oMath>
                </a14:m>
                <a:endParaRPr lang="en-GB" sz="28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𝑬</m:t>
                    </m:r>
                    <m:r>
                      <a:rPr lang="en-GB" sz="2800" b="1" i="1" smtClean="0">
                        <a:latin typeface="Cambria Math"/>
                      </a:rPr>
                      <m:t>+</m:t>
                    </m:r>
                    <m:r>
                      <a:rPr lang="en-GB" sz="2800" b="1" i="1" smtClean="0">
                        <a:latin typeface="Cambria Math"/>
                      </a:rPr>
                      <m:t>𝑭</m:t>
                    </m:r>
                  </m:oMath>
                </a14:m>
                <a:endParaRPr lang="en-GB" sz="28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𝑨</m:t>
                    </m:r>
                    <m:r>
                      <a:rPr lang="en-GB" sz="2800" b="1" i="1" smtClean="0">
                        <a:latin typeface="Cambria Math"/>
                      </a:rPr>
                      <m:t>−</m:t>
                    </m:r>
                    <m:r>
                      <a:rPr lang="en-GB" sz="2800" b="1" i="1" smtClean="0">
                        <a:latin typeface="Cambria Math"/>
                      </a:rPr>
                      <m:t>𝑩</m:t>
                    </m:r>
                  </m:oMath>
                </a14:m>
                <a:endParaRPr lang="en-GB" sz="28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𝑪</m:t>
                    </m:r>
                    <m:r>
                      <a:rPr lang="en-GB" sz="2800" b="1" i="1" smtClean="0">
                        <a:latin typeface="Cambria Math"/>
                      </a:rPr>
                      <m:t>−</m:t>
                    </m:r>
                    <m:r>
                      <a:rPr lang="en-GB" sz="2800" b="1" i="1" smtClean="0">
                        <a:latin typeface="Cambria Math"/>
                      </a:rPr>
                      <m:t>𝑫</m:t>
                    </m:r>
                  </m:oMath>
                </a14:m>
                <a:endParaRPr lang="en-GB" sz="28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1" i="1" smtClean="0">
                        <a:latin typeface="Cambria Math"/>
                      </a:rPr>
                      <m:t>𝑬</m:t>
                    </m:r>
                    <m:r>
                      <a:rPr lang="en-GB" sz="2800" b="1" i="1" smtClean="0">
                        <a:latin typeface="Cambria Math"/>
                      </a:rPr>
                      <m:t>−</m:t>
                    </m:r>
                    <m:r>
                      <a:rPr lang="en-GB" sz="2800" b="1" i="1" smtClean="0">
                        <a:latin typeface="Cambria Math"/>
                      </a:rPr>
                      <m:t>𝑭</m:t>
                    </m:r>
                  </m:oMath>
                </a14:m>
                <a:endParaRPr lang="en-GB" sz="2800" b="1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GB" sz="2800" b="1" dirty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2</m:t>
                    </m:r>
                    <m:r>
                      <a:rPr lang="en-GB" sz="2800" b="1" i="1" smtClean="0">
                        <a:latin typeface="Cambria Math"/>
                      </a:rPr>
                      <m:t>𝑨</m:t>
                    </m:r>
                  </m:oMath>
                </a14:m>
                <a:endParaRPr lang="en-GB" sz="28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3</m:t>
                    </m:r>
                    <m:r>
                      <a:rPr lang="en-GB" sz="2800" b="1" i="1" smtClean="0">
                        <a:latin typeface="Cambria Math"/>
                      </a:rPr>
                      <m:t>𝑩</m:t>
                    </m:r>
                  </m:oMath>
                </a14:m>
                <a:endParaRPr lang="en-GB" sz="28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4</m:t>
                    </m:r>
                    <m:r>
                      <a:rPr lang="en-GB" sz="2800" b="1" i="1" smtClean="0">
                        <a:latin typeface="Cambria Math"/>
                      </a:rPr>
                      <m:t>𝑪</m:t>
                    </m:r>
                  </m:oMath>
                </a14:m>
                <a:endParaRPr lang="en-GB" sz="28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3</m:t>
                    </m:r>
                    <m:r>
                      <a:rPr lang="en-GB" sz="2800" b="1" i="1" smtClean="0">
                        <a:latin typeface="Cambria Math"/>
                      </a:rPr>
                      <m:t>𝑬</m:t>
                    </m:r>
                    <m:r>
                      <a:rPr lang="en-GB" sz="2800" b="1" i="1" smtClean="0">
                        <a:latin typeface="Cambria Math"/>
                      </a:rPr>
                      <m:t>−</m:t>
                    </m:r>
                    <m:r>
                      <a:rPr lang="en-GB" sz="2800" b="1" i="1" smtClean="0">
                        <a:latin typeface="Cambria Math"/>
                      </a:rPr>
                      <m:t>𝑭</m:t>
                    </m:r>
                  </m:oMath>
                </a14:m>
                <a:endParaRPr lang="en-GB" sz="28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2</m:t>
                    </m:r>
                    <m:r>
                      <a:rPr lang="en-GB" sz="2800" b="1" i="1" smtClean="0">
                        <a:latin typeface="Cambria Math"/>
                      </a:rPr>
                      <m:t>𝑨</m:t>
                    </m:r>
                    <m:r>
                      <a:rPr lang="en-GB" sz="2800" b="1" i="1" smtClean="0">
                        <a:latin typeface="Cambria Math"/>
                      </a:rPr>
                      <m:t>+</m:t>
                    </m:r>
                    <m:r>
                      <a:rPr lang="en-GB" sz="2800" b="0" i="1" smtClean="0">
                        <a:latin typeface="Cambria Math"/>
                      </a:rPr>
                      <m:t>3</m:t>
                    </m:r>
                    <m:r>
                      <a:rPr lang="en-GB" sz="2800" b="1" i="1" smtClean="0">
                        <a:latin typeface="Cambria Math"/>
                      </a:rPr>
                      <m:t>𝑩</m:t>
                    </m:r>
                  </m:oMath>
                </a14:m>
                <a:endParaRPr lang="en-GB" sz="2800" b="1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4</m:t>
                    </m:r>
                    <m:r>
                      <a:rPr lang="en-GB" sz="2800" b="1" i="1" smtClean="0">
                        <a:latin typeface="Cambria Math"/>
                      </a:rPr>
                      <m:t>𝑪</m:t>
                    </m:r>
                    <m:r>
                      <a:rPr lang="en-GB" sz="2800" b="1" i="1" smtClean="0">
                        <a:latin typeface="Cambria Math"/>
                      </a:rPr>
                      <m:t>−</m:t>
                    </m:r>
                    <m:r>
                      <a:rPr lang="en-GB" sz="2800" b="0" i="1" smtClean="0">
                        <a:latin typeface="Cambria Math"/>
                      </a:rPr>
                      <m:t>3</m:t>
                    </m:r>
                    <m:r>
                      <a:rPr lang="en-GB" sz="2800" b="1" i="1" smtClean="0">
                        <a:latin typeface="Cambria Math"/>
                      </a:rPr>
                      <m:t>𝑫</m:t>
                    </m:r>
                  </m:oMath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55003" y="2564904"/>
                <a:ext cx="8503920" cy="3828039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23528" y="1556792"/>
            <a:ext cx="84969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Using the previous slide, find: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16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658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3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8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667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6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73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7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07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80" t="13198" r="20325" b="9662"/>
          <a:stretch/>
        </p:blipFill>
        <p:spPr>
          <a:xfrm>
            <a:off x="251520" y="188640"/>
            <a:ext cx="8784976" cy="649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09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26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83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10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9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11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27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5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25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−12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3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Matrix Multiplication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43608" y="2780928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    0     3    -2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2     8     4     3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    -1    0     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07904" y="2852936"/>
            <a:ext cx="12241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5     1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1     7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0     3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    -3  </a:t>
            </a:r>
          </a:p>
        </p:txBody>
      </p:sp>
      <p:sp>
        <p:nvSpPr>
          <p:cNvPr id="21" name="Left Bracket 20"/>
          <p:cNvSpPr/>
          <p:nvPr/>
        </p:nvSpPr>
        <p:spPr>
          <a:xfrm>
            <a:off x="899592" y="2852936"/>
            <a:ext cx="216024" cy="1296144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Left Bracket 21"/>
          <p:cNvSpPr/>
          <p:nvPr/>
        </p:nvSpPr>
        <p:spPr>
          <a:xfrm flipH="1">
            <a:off x="3131840" y="2852936"/>
            <a:ext cx="216024" cy="1296144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Left Bracket 22"/>
          <p:cNvSpPr/>
          <p:nvPr/>
        </p:nvSpPr>
        <p:spPr>
          <a:xfrm>
            <a:off x="3491880" y="2852936"/>
            <a:ext cx="216024" cy="18002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Left Bracket 23"/>
          <p:cNvSpPr/>
          <p:nvPr/>
        </p:nvSpPr>
        <p:spPr>
          <a:xfrm flipH="1">
            <a:off x="4788024" y="2852936"/>
            <a:ext cx="216024" cy="18002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3608" y="2780928"/>
            <a:ext cx="216024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07904" y="2852936"/>
            <a:ext cx="43204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Left Bracket 26"/>
          <p:cNvSpPr/>
          <p:nvPr/>
        </p:nvSpPr>
        <p:spPr>
          <a:xfrm>
            <a:off x="6300192" y="2852936"/>
            <a:ext cx="216024" cy="18002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Left Bracket 27"/>
          <p:cNvSpPr/>
          <p:nvPr/>
        </p:nvSpPr>
        <p:spPr>
          <a:xfrm flipH="1">
            <a:off x="8244408" y="2852936"/>
            <a:ext cx="216024" cy="1800200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16216" y="292494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-11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52320" y="292494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16216" y="34290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380312" y="34290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6216" y="400506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380312" y="4005064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9083EB-6B92-43CF-A97E-CF65FB3162EF}"/>
                  </a:ext>
                </a:extLst>
              </p:cNvPr>
              <p:cNvSpPr txBox="1"/>
              <p:nvPr/>
            </p:nvSpPr>
            <p:spPr>
              <a:xfrm>
                <a:off x="5268838" y="3359274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9083EB-6B92-43CF-A97E-CF65FB316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838" y="3359274"/>
                <a:ext cx="720080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11560" y="1124744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 you work out what is going on here?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>
                <a:solidFill>
                  <a:prstClr val="black"/>
                </a:solidFill>
                <a:latin typeface="Calibri"/>
              </a:rPr>
              <a:t>Report back in September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217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Motion origin="layout" path="M 0 0 L 0.06302 0 " pathEditMode="relative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0" presetClass="path" presetSubtype="0" accel="50000" decel="50000" fill="hold" grpId="2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animMotion origin="layout" path="M 0.06302 1.85185E-6 L 3.33333E-6 1.85185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Motion origin="layout" path="M 0 0 L 0 0.07338 " pathEditMode="relative" ptsTypes="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  <p:bldP spid="29" grpId="0"/>
      <p:bldP spid="31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l="19201" t="8522" r="21411" b="4854"/>
          <a:stretch/>
        </p:blipFill>
        <p:spPr>
          <a:xfrm>
            <a:off x="107504" y="228600"/>
            <a:ext cx="9036496" cy="691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79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Introduction to Matrices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1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Matrices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An arrangement of information presented in columns and rows is called a matrix. </a:t>
                </a:r>
              </a:p>
              <a:p>
                <a:r>
                  <a:rPr lang="en-GB" dirty="0" smtClean="0"/>
                  <a:t>Each of the numbers within a matrix are called elements.</a:t>
                </a:r>
              </a:p>
              <a:p>
                <a:r>
                  <a:rPr lang="en-GB" dirty="0" smtClean="0"/>
                  <a:t>e.g. The number of male and female students in 2 tutor groups can be shown in a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2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2 </m:t>
                    </m:r>
                  </m:oMath>
                </a14:m>
                <a:r>
                  <a:rPr lang="en-GB" dirty="0" smtClean="0"/>
                  <a:t>matrix. 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789" t="-12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903328" y="4586897"/>
            <a:ext cx="4169356" cy="1474462"/>
            <a:chOff x="907954" y="2276872"/>
            <a:chExt cx="2209973" cy="7575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267744" y="2276872"/>
                  <a:ext cx="850183" cy="5220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6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2276872"/>
                  <a:ext cx="850183" cy="52206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/>
            <p:cNvSpPr txBox="1"/>
            <p:nvPr/>
          </p:nvSpPr>
          <p:spPr>
            <a:xfrm>
              <a:off x="907954" y="2322731"/>
              <a:ext cx="1374046" cy="237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Tutor group A</a:t>
              </a:r>
              <a:endParaRPr lang="en-GB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82000" y="2828858"/>
              <a:ext cx="456035" cy="205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Male</a:t>
              </a:r>
              <a:endParaRPr lang="en-GB" sz="20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68049" y="5137820"/>
            <a:ext cx="2600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Tutor group B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239404" y="5666696"/>
            <a:ext cx="1124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Female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0038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2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×3</m:t>
                    </m:r>
                  </m:oMath>
                </a14:m>
                <a:r>
                  <a:rPr lang="en-GB" dirty="0" smtClean="0"/>
                  <a:t> Matrix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27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1259631" y="2663320"/>
            <a:ext cx="5330341" cy="2446796"/>
            <a:chOff x="1173149" y="2276872"/>
            <a:chExt cx="2825355" cy="12571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267744" y="2276872"/>
                  <a:ext cx="1547766" cy="5268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3600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13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−6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2276872"/>
                  <a:ext cx="1547766" cy="52680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/>
            <p:cNvSpPr/>
            <p:nvPr/>
          </p:nvSpPr>
          <p:spPr>
            <a:xfrm>
              <a:off x="1979712" y="2348880"/>
              <a:ext cx="288032" cy="41459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2835974" y="2419910"/>
              <a:ext cx="432048" cy="128047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3149" y="2405864"/>
              <a:ext cx="916031" cy="268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2 rows</a:t>
              </a:r>
              <a:endParaRPr lang="en-GB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85363" y="3265177"/>
              <a:ext cx="1413141" cy="268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3 columns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210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A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  <a:ea typeface="Cambria Math"/>
                      </a:rPr>
                      <m:t>3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×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GB" dirty="0" smtClean="0"/>
                  <a:t> Matrix </a:t>
                </a:r>
                <a:endParaRPr lang="en-GB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274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1377073" y="2663321"/>
            <a:ext cx="4868971" cy="2916014"/>
            <a:chOff x="1235399" y="2276872"/>
            <a:chExt cx="2580805" cy="14982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267744" y="2276872"/>
                  <a:ext cx="1231994" cy="8001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sz="36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3600" b="0" i="1" smtClean="0">
                                      <a:latin typeface="Cambria Math"/>
                                    </a:rPr>
                                    <m:t>9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−4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GB" sz="3600" b="0" i="1" smtClean="0">
                                      <a:latin typeface="Cambria Math"/>
                                    </a:rPr>
                                    <m:t>−6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2276872"/>
                  <a:ext cx="1231994" cy="8001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Left Brace 5"/>
            <p:cNvSpPr/>
            <p:nvPr/>
          </p:nvSpPr>
          <p:spPr>
            <a:xfrm>
              <a:off x="1979712" y="2348880"/>
              <a:ext cx="288032" cy="71126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Left Brace 6"/>
            <p:cNvSpPr/>
            <p:nvPr/>
          </p:nvSpPr>
          <p:spPr>
            <a:xfrm rot="16200000">
              <a:off x="2678954" y="2798315"/>
              <a:ext cx="432048" cy="983828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35399" y="2570103"/>
              <a:ext cx="916031" cy="268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3 rows</a:t>
              </a:r>
              <a:endParaRPr lang="en-GB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03063" y="3506254"/>
              <a:ext cx="1413141" cy="268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smtClean="0"/>
                <a:t>2 columns</a:t>
              </a:r>
              <a:endParaRPr lang="en-GB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3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Matrices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We can add matrices together as long as they contain the same number of rows and columns. </a:t>
                </a:r>
              </a:p>
              <a:p>
                <a:pPr marL="0" indent="0">
                  <a:buNone/>
                </a:pPr>
                <a:r>
                  <a:rPr lang="en-GB" dirty="0" smtClean="0"/>
                  <a:t>e.g.</a:t>
                </a:r>
              </a:p>
              <a:p>
                <a:pPr marL="0" indent="0">
                  <a:buNone/>
                </a:pP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5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−11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6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−6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+(−2)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3+6</m:t>
                              </m:r>
                            </m:e>
                          </m:mr>
                          <m:m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−11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/>
                                </a:rPr>
                                <m:t>+(−6)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4+0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                                          =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</m:mr>
                          <m:m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−17</m:t>
                              </m:r>
                            </m:e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362" t="-1200" r="-17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65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0" smtClean="0"/>
              <a:t>Addition of Matrices</a:t>
            </a:r>
          </a:p>
        </p:txBody>
      </p:sp>
      <p:sp>
        <p:nvSpPr>
          <p:cNvPr id="9224" name="Text Box 1030"/>
          <p:cNvSpPr txBox="1">
            <a:spLocks noChangeArrowheads="1"/>
          </p:cNvSpPr>
          <p:nvPr/>
        </p:nvSpPr>
        <p:spPr bwMode="auto">
          <a:xfrm>
            <a:off x="899592" y="1577757"/>
            <a:ext cx="60769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dirty="0" smtClean="0">
                <a:solidFill>
                  <a:schemeClr val="tx1"/>
                </a:solidFill>
              </a:rPr>
              <a:t>A </a:t>
            </a:r>
            <a:r>
              <a:rPr lang="en-US" dirty="0">
                <a:solidFill>
                  <a:schemeClr val="tx1"/>
                </a:solidFill>
              </a:rPr>
              <a:t>and  </a:t>
            </a:r>
            <a:r>
              <a:rPr lang="en-US" dirty="0" smtClean="0">
                <a:solidFill>
                  <a:schemeClr val="tx1"/>
                </a:solidFill>
              </a:rPr>
              <a:t>B </a:t>
            </a:r>
            <a:r>
              <a:rPr lang="en-US" dirty="0">
                <a:solidFill>
                  <a:schemeClr val="tx1"/>
                </a:solidFill>
              </a:rPr>
              <a:t>are two matrices of the </a:t>
            </a:r>
          </a:p>
          <a:p>
            <a:r>
              <a:rPr lang="en-US" b="1" dirty="0">
                <a:solidFill>
                  <a:srgbClr val="990099"/>
                </a:solidFill>
              </a:rPr>
              <a:t>same order</a:t>
            </a:r>
            <a:r>
              <a:rPr lang="en-US" dirty="0">
                <a:solidFill>
                  <a:srgbClr val="990099"/>
                </a:solidFill>
              </a:rPr>
              <a:t>,</a:t>
            </a:r>
            <a:r>
              <a:rPr lang="en-US" dirty="0">
                <a:solidFill>
                  <a:schemeClr val="tx1"/>
                </a:solidFill>
              </a:rPr>
              <a:t> then their sum A + B is a matrix </a:t>
            </a:r>
            <a:r>
              <a:rPr lang="en-US" dirty="0" smtClean="0">
                <a:solidFill>
                  <a:schemeClr val="tx1"/>
                </a:solidFill>
              </a:rPr>
              <a:t>is: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0520" name="Text Box 1032"/>
          <p:cNvSpPr txBox="1">
            <a:spLocks noChangeArrowheads="1"/>
          </p:cNvSpPr>
          <p:nvPr/>
        </p:nvSpPr>
        <p:spPr bwMode="auto">
          <a:xfrm>
            <a:off x="460375" y="222408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</a:rPr>
              <a:t>Example:</a:t>
            </a:r>
          </a:p>
        </p:txBody>
      </p:sp>
      <p:graphicFrame>
        <p:nvGraphicFramePr>
          <p:cNvPr id="320521" name="Object 1033"/>
          <p:cNvGraphicFramePr>
            <a:graphicFrameLocks noChangeAspect="1"/>
          </p:cNvGraphicFramePr>
          <p:nvPr/>
        </p:nvGraphicFramePr>
        <p:xfrm>
          <a:off x="457200" y="2919413"/>
          <a:ext cx="50609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2958840" imgH="596880" progId="Equation.DSMT4">
                  <p:embed/>
                </p:oleObj>
              </mc:Choice>
              <mc:Fallback>
                <p:oleObj name="Equation" r:id="rId4" imgW="295884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919413"/>
                        <a:ext cx="506095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22" name="Object 1034"/>
          <p:cNvGraphicFramePr>
            <a:graphicFrameLocks noChangeAspect="1"/>
          </p:cNvGraphicFramePr>
          <p:nvPr/>
        </p:nvGraphicFramePr>
        <p:xfrm>
          <a:off x="457200" y="4267200"/>
          <a:ext cx="5638800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6" imgW="2958840" imgH="596880" progId="Equation.DSMT4">
                  <p:embed/>
                </p:oleObj>
              </mc:Choice>
              <mc:Fallback>
                <p:oleObj name="Equation" r:id="rId6" imgW="295884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5638800" cy="1135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31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298</TotalTime>
  <Words>649</Words>
  <Application>Microsoft Office PowerPoint</Application>
  <PresentationFormat>On-screen Show (4:3)</PresentationFormat>
  <Paragraphs>94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Cambria Math</vt:lpstr>
      <vt:lpstr>Georgia</vt:lpstr>
      <vt:lpstr>Wingdings</vt:lpstr>
      <vt:lpstr>Wingdings 2</vt:lpstr>
      <vt:lpstr>Civic</vt:lpstr>
      <vt:lpstr>Office Theme</vt:lpstr>
      <vt:lpstr>Equation</vt:lpstr>
      <vt:lpstr>About the course</vt:lpstr>
      <vt:lpstr>PowerPoint Presentation</vt:lpstr>
      <vt:lpstr>PowerPoint Presentation</vt:lpstr>
      <vt:lpstr>Introduction to Matrices</vt:lpstr>
      <vt:lpstr>Matrices</vt:lpstr>
      <vt:lpstr>A 2×3 Matrix</vt:lpstr>
      <vt:lpstr>A 3×2 Matrix </vt:lpstr>
      <vt:lpstr>Adding Matrices</vt:lpstr>
      <vt:lpstr>Addition of Matrices</vt:lpstr>
      <vt:lpstr>Multiplication of a Matrix by a Scalar</vt:lpstr>
      <vt:lpstr>The matrices</vt:lpstr>
      <vt:lpstr>Practice questions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PowerPoint Presentation</vt:lpstr>
    </vt:vector>
  </TitlesOfParts>
  <Company>The Kings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Matrices</dc:title>
  <dc:creator>S Tremlett</dc:creator>
  <cp:lastModifiedBy>Fiona Daft</cp:lastModifiedBy>
  <cp:revision>18</cp:revision>
  <dcterms:created xsi:type="dcterms:W3CDTF">2016-12-07T10:01:49Z</dcterms:created>
  <dcterms:modified xsi:type="dcterms:W3CDTF">2020-06-10T08:04:46Z</dcterms:modified>
</cp:coreProperties>
</file>