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8" r:id="rId2"/>
    <p:sldId id="256" r:id="rId3"/>
    <p:sldId id="257" r:id="rId4"/>
    <p:sldId id="261" r:id="rId5"/>
    <p:sldId id="259" r:id="rId6"/>
    <p:sldId id="260" r:id="rId7"/>
    <p:sldId id="263" r:id="rId8"/>
    <p:sldId id="262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135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5A94BA-4153-4E1B-9EEE-490474490A43}" type="datetimeFigureOut">
              <a:rPr lang="en-GB" smtClean="0"/>
              <a:t>15/06/2020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90D79-922B-44C7-93BF-4A1D26B01F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931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Read story – </a:t>
            </a:r>
            <a:r>
              <a:rPr lang="en-GB" dirty="0" err="1" smtClean="0"/>
              <a:t>whats</a:t>
            </a:r>
            <a:r>
              <a:rPr lang="en-GB" dirty="0" smtClean="0"/>
              <a:t> in it for me?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90D79-922B-44C7-93BF-4A1D26B01F5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667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7DC6-3D4E-4239-8E4F-945BC736554C}" type="datetimeFigureOut">
              <a:rPr lang="en-GB" smtClean="0"/>
              <a:t>15/06/2020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7B20-1F4C-4A18-AEB5-99B8496C1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536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7DC6-3D4E-4239-8E4F-945BC736554C}" type="datetimeFigureOut">
              <a:rPr lang="en-GB" smtClean="0"/>
              <a:t>15/06/2020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7B20-1F4C-4A18-AEB5-99B8496C1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087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7DC6-3D4E-4239-8E4F-945BC736554C}" type="datetimeFigureOut">
              <a:rPr lang="en-GB" smtClean="0"/>
              <a:t>15/06/2020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7B20-1F4C-4A18-AEB5-99B8496C1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056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7DC6-3D4E-4239-8E4F-945BC736554C}" type="datetimeFigureOut">
              <a:rPr lang="en-GB" smtClean="0"/>
              <a:t>15/06/2020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7B20-1F4C-4A18-AEB5-99B8496C1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953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7DC6-3D4E-4239-8E4F-945BC736554C}" type="datetimeFigureOut">
              <a:rPr lang="en-GB" smtClean="0"/>
              <a:t>15/06/2020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7B20-1F4C-4A18-AEB5-99B8496C1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656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7DC6-3D4E-4239-8E4F-945BC736554C}" type="datetimeFigureOut">
              <a:rPr lang="en-GB" smtClean="0"/>
              <a:t>15/06/2020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7B20-1F4C-4A18-AEB5-99B8496C1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464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7DC6-3D4E-4239-8E4F-945BC736554C}" type="datetimeFigureOut">
              <a:rPr lang="en-GB" smtClean="0"/>
              <a:t>15/06/2020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7B20-1F4C-4A18-AEB5-99B8496C1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524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7DC6-3D4E-4239-8E4F-945BC736554C}" type="datetimeFigureOut">
              <a:rPr lang="en-GB" smtClean="0"/>
              <a:t>15/06/2020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7B20-1F4C-4A18-AEB5-99B8496C1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777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7DC6-3D4E-4239-8E4F-945BC736554C}" type="datetimeFigureOut">
              <a:rPr lang="en-GB" smtClean="0"/>
              <a:t>15/06/2020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7B20-1F4C-4A18-AEB5-99B8496C1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985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7DC6-3D4E-4239-8E4F-945BC736554C}" type="datetimeFigureOut">
              <a:rPr lang="en-GB" smtClean="0"/>
              <a:t>15/06/2020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7B20-1F4C-4A18-AEB5-99B8496C1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448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7DC6-3D4E-4239-8E4F-945BC736554C}" type="datetimeFigureOut">
              <a:rPr lang="en-GB" smtClean="0"/>
              <a:t>15/06/2020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7B20-1F4C-4A18-AEB5-99B8496C1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066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2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A7DC6-3D4E-4239-8E4F-945BC736554C}" type="datetimeFigureOut">
              <a:rPr lang="en-GB" smtClean="0"/>
              <a:t>15/06/2020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17B20-1F4C-4A18-AEB5-99B8496C1DA1}" type="slidenum">
              <a:rPr lang="en-GB" smtClean="0"/>
              <a:t>‹#›</a:t>
            </a:fld>
            <a:endParaRPr lang="en-GB"/>
          </a:p>
        </p:txBody>
      </p:sp>
      <p:graphicFrame>
        <p:nvGraphicFramePr>
          <p:cNvPr id="7" name="Table 6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635462948"/>
              </p:ext>
            </p:extLst>
          </p:nvPr>
        </p:nvGraphicFramePr>
        <p:xfrm>
          <a:off x="0" y="5797232"/>
          <a:ext cx="9144000" cy="100815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39752">
                  <a:extLst>
                    <a:ext uri="{9D8B030D-6E8A-4147-A177-3AD203B41FA5}">
                      <a16:colId xmlns:a16="http://schemas.microsoft.com/office/drawing/2014/main" val="4256471613"/>
                    </a:ext>
                  </a:extLst>
                </a:gridCol>
                <a:gridCol w="3756248">
                  <a:extLst>
                    <a:ext uri="{9D8B030D-6E8A-4147-A177-3AD203B41FA5}">
                      <a16:colId xmlns:a16="http://schemas.microsoft.com/office/drawing/2014/main" val="269278296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765091595"/>
                    </a:ext>
                  </a:extLst>
                </a:gridCol>
              </a:tblGrid>
              <a:tr h="368072">
                <a:tc>
                  <a:txBody>
                    <a:bodyPr/>
                    <a:lstStyle/>
                    <a:p>
                      <a:r>
                        <a:rPr lang="en-GB" dirty="0" smtClean="0"/>
                        <a:t>Pass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Merit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Distinction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092027"/>
                  </a:ext>
                </a:extLst>
              </a:tr>
              <a:tr h="530384">
                <a:tc>
                  <a:txBody>
                    <a:bodyPr/>
                    <a:lstStyle/>
                    <a:p>
                      <a:r>
                        <a:rPr lang="en-GB" dirty="0" smtClean="0"/>
                        <a:t>Demonstrate effective communication skills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Illustrate</a:t>
                      </a:r>
                      <a:r>
                        <a:rPr lang="en-GB" baseline="0" dirty="0" smtClean="0"/>
                        <a:t> important communication skills in health and social care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Review the strengths</a:t>
                      </a:r>
                      <a:r>
                        <a:rPr lang="en-GB" baseline="0" dirty="0" smtClean="0"/>
                        <a:t> of your own communication skills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1322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259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hyperlink" Target="http://www.wordle.net/create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1Ze_ISTfqqg" TargetMode="External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FF0000"/>
            </a:solidFill>
          </a:ln>
        </p:spPr>
        <p:txBody>
          <a:bodyPr/>
          <a:lstStyle/>
          <a:p>
            <a:r>
              <a:rPr lang="en-GB" dirty="0" smtClean="0"/>
              <a:t>Skills for Health and Social care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89040"/>
          </a:xfrm>
          <a:solidFill>
            <a:schemeClr val="bg1"/>
          </a:solidFill>
        </p:spPr>
        <p:txBody>
          <a:bodyPr/>
          <a:lstStyle/>
          <a:p>
            <a:r>
              <a:rPr lang="en-GB" dirty="0" smtClean="0"/>
              <a:t>One of the most important skills you learn is that of communication.</a:t>
            </a:r>
          </a:p>
          <a:p>
            <a:r>
              <a:rPr lang="en-GB" dirty="0" smtClean="0"/>
              <a:t>Either brainstorm or use a </a:t>
            </a:r>
            <a:r>
              <a:rPr lang="en-GB" dirty="0" err="1" smtClean="0"/>
              <a:t>wordle</a:t>
            </a:r>
            <a:r>
              <a:rPr lang="en-GB" dirty="0" smtClean="0"/>
              <a:t> to record all the different ways of communicating.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  </a:t>
            </a:r>
            <a:r>
              <a:rPr lang="en-GB" dirty="0">
                <a:hlinkClick r:id="rId4"/>
              </a:rPr>
              <a:t>http://</a:t>
            </a:r>
            <a:r>
              <a:rPr lang="en-GB" dirty="0" smtClean="0">
                <a:hlinkClick r:id="rId4"/>
              </a:rPr>
              <a:t>www.wordle.net/create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8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32048"/>
          </a:xfrm>
        </p:spPr>
        <p:txBody>
          <a:bodyPr>
            <a:normAutofit/>
          </a:bodyPr>
          <a:lstStyle/>
          <a:p>
            <a:r>
              <a:rPr lang="en-GB" sz="2000" dirty="0" smtClean="0"/>
              <a:t>Choose one of these images to describe for activity 1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001"/>
          <a:stretch/>
        </p:blipFill>
        <p:spPr>
          <a:xfrm>
            <a:off x="15758" y="548680"/>
            <a:ext cx="8948729" cy="516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39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>
            <a:solidFill>
              <a:srgbClr val="FF0000"/>
            </a:solidFill>
          </a:ln>
        </p:spPr>
        <p:txBody>
          <a:bodyPr/>
          <a:lstStyle/>
          <a:p>
            <a:r>
              <a:rPr lang="en-GB" dirty="0" smtClean="0"/>
              <a:t>Cambridge Technical Level 3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GB" dirty="0" smtClean="0"/>
              <a:t>Health and Social Care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5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850106"/>
          </a:xfrm>
        </p:spPr>
        <p:txBody>
          <a:bodyPr/>
          <a:lstStyle/>
          <a:p>
            <a:r>
              <a:rPr lang="en-GB" dirty="0" smtClean="0"/>
              <a:t>The course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9662287"/>
              </p:ext>
            </p:extLst>
          </p:nvPr>
        </p:nvGraphicFramePr>
        <p:xfrm>
          <a:off x="395536" y="966738"/>
          <a:ext cx="8507288" cy="45154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36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0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6038">
                <a:tc>
                  <a:txBody>
                    <a:bodyPr/>
                    <a:lstStyle/>
                    <a:p>
                      <a:pPr marL="66675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Unit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410845" marR="4000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How its assessed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66675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en-GB" sz="2000" spc="-5" dirty="0">
                          <a:effectLst/>
                        </a:rPr>
                        <a:t>B</a:t>
                      </a:r>
                      <a:r>
                        <a:rPr lang="en-GB" sz="2000" dirty="0">
                          <a:effectLst/>
                        </a:rPr>
                        <a:t>u</a:t>
                      </a:r>
                      <a:r>
                        <a:rPr lang="en-GB" sz="2000" spc="-5" dirty="0">
                          <a:effectLst/>
                        </a:rPr>
                        <a:t>il</a:t>
                      </a:r>
                      <a:r>
                        <a:rPr lang="en-GB" sz="2000" dirty="0">
                          <a:effectLst/>
                        </a:rPr>
                        <a:t>d</a:t>
                      </a:r>
                      <a:r>
                        <a:rPr lang="en-GB" sz="2000" spc="-5" dirty="0">
                          <a:effectLst/>
                        </a:rPr>
                        <a:t>i</a:t>
                      </a:r>
                      <a:r>
                        <a:rPr lang="en-GB" sz="2000" dirty="0">
                          <a:effectLst/>
                        </a:rPr>
                        <a:t>ng</a:t>
                      </a:r>
                      <a:r>
                        <a:rPr lang="en-GB" sz="2000" spc="15" dirty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pos</a:t>
                      </a:r>
                      <a:r>
                        <a:rPr lang="en-GB" sz="2000" spc="-5" dirty="0">
                          <a:effectLst/>
                        </a:rPr>
                        <a:t>i</a:t>
                      </a:r>
                      <a:r>
                        <a:rPr lang="en-GB" sz="2000" spc="5" dirty="0">
                          <a:effectLst/>
                        </a:rPr>
                        <a:t>t</a:t>
                      </a:r>
                      <a:r>
                        <a:rPr lang="en-GB" sz="2000" spc="-5" dirty="0">
                          <a:effectLst/>
                        </a:rPr>
                        <a:t>i</a:t>
                      </a:r>
                      <a:r>
                        <a:rPr lang="en-GB" sz="2000" spc="-10" dirty="0">
                          <a:effectLst/>
                        </a:rPr>
                        <a:t>v</a:t>
                      </a:r>
                      <a:r>
                        <a:rPr lang="en-GB" sz="2000" dirty="0">
                          <a:effectLst/>
                        </a:rPr>
                        <a:t>e</a:t>
                      </a:r>
                      <a:r>
                        <a:rPr lang="en-GB" sz="2000" spc="5" dirty="0">
                          <a:effectLst/>
                        </a:rPr>
                        <a:t> r</a:t>
                      </a:r>
                      <a:r>
                        <a:rPr lang="en-GB" sz="2000" dirty="0">
                          <a:effectLst/>
                        </a:rPr>
                        <a:t>e</a:t>
                      </a:r>
                      <a:r>
                        <a:rPr lang="en-GB" sz="2000" spc="-5" dirty="0">
                          <a:effectLst/>
                        </a:rPr>
                        <a:t>l</a:t>
                      </a:r>
                      <a:r>
                        <a:rPr lang="en-GB" sz="2000" dirty="0">
                          <a:effectLst/>
                        </a:rPr>
                        <a:t>a</a:t>
                      </a:r>
                      <a:r>
                        <a:rPr lang="en-GB" sz="2000" spc="5" dirty="0">
                          <a:effectLst/>
                        </a:rPr>
                        <a:t>t</a:t>
                      </a:r>
                      <a:r>
                        <a:rPr lang="en-GB" sz="2000" spc="-5" dirty="0">
                          <a:effectLst/>
                        </a:rPr>
                        <a:t>i</a:t>
                      </a:r>
                      <a:r>
                        <a:rPr lang="en-GB" sz="2000" dirty="0">
                          <a:effectLst/>
                        </a:rPr>
                        <a:t>onsh</a:t>
                      </a:r>
                      <a:r>
                        <a:rPr lang="en-GB" sz="2000" spc="-5" dirty="0">
                          <a:effectLst/>
                        </a:rPr>
                        <a:t>i</a:t>
                      </a:r>
                      <a:r>
                        <a:rPr lang="en-GB" sz="2000" dirty="0">
                          <a:effectLst/>
                        </a:rPr>
                        <a:t>ps</a:t>
                      </a:r>
                      <a:r>
                        <a:rPr lang="en-GB" sz="2000" spc="5" dirty="0">
                          <a:effectLst/>
                        </a:rPr>
                        <a:t> </a:t>
                      </a:r>
                      <a:r>
                        <a:rPr lang="en-GB" sz="2000" spc="-5" dirty="0">
                          <a:effectLst/>
                        </a:rPr>
                        <a:t>i</a:t>
                      </a:r>
                      <a:r>
                        <a:rPr lang="en-GB" sz="2000" dirty="0">
                          <a:effectLst/>
                        </a:rPr>
                        <a:t>n hea</a:t>
                      </a:r>
                      <a:r>
                        <a:rPr lang="en-GB" sz="2000" spc="-5" dirty="0">
                          <a:effectLst/>
                        </a:rPr>
                        <a:t>l</a:t>
                      </a:r>
                      <a:r>
                        <a:rPr lang="en-GB" sz="2000" spc="5" dirty="0">
                          <a:effectLst/>
                        </a:rPr>
                        <a:t>t</a:t>
                      </a:r>
                      <a:r>
                        <a:rPr lang="en-GB" sz="2000" dirty="0">
                          <a:effectLst/>
                        </a:rPr>
                        <a:t>h</a:t>
                      </a:r>
                      <a:r>
                        <a:rPr lang="en-GB" sz="2000" spc="5" dirty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and</a:t>
                      </a:r>
                      <a:r>
                        <a:rPr lang="en-GB" sz="2000" spc="5" dirty="0">
                          <a:effectLst/>
                        </a:rPr>
                        <a:t> </a:t>
                      </a:r>
                      <a:r>
                        <a:rPr lang="en-GB" sz="2000" spc="-10" dirty="0">
                          <a:effectLst/>
                        </a:rPr>
                        <a:t>s</a:t>
                      </a:r>
                      <a:r>
                        <a:rPr lang="en-GB" sz="2000" dirty="0">
                          <a:effectLst/>
                        </a:rPr>
                        <a:t>oc</a:t>
                      </a:r>
                      <a:r>
                        <a:rPr lang="en-GB" sz="2000" spc="-5" dirty="0">
                          <a:effectLst/>
                        </a:rPr>
                        <a:t>i</a:t>
                      </a:r>
                      <a:r>
                        <a:rPr lang="en-GB" sz="2000" dirty="0">
                          <a:effectLst/>
                        </a:rPr>
                        <a:t>al ca</a:t>
                      </a:r>
                      <a:r>
                        <a:rPr lang="en-GB" sz="2000" spc="5" dirty="0">
                          <a:effectLst/>
                        </a:rPr>
                        <a:t>r</a:t>
                      </a:r>
                      <a:r>
                        <a:rPr lang="en-GB" sz="2000" dirty="0">
                          <a:effectLst/>
                        </a:rPr>
                        <a:t>e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</a:p>
                    <a:p>
                      <a:pPr marL="410845" marR="4000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Portfolio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marL="66675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en-GB" sz="2000" spc="-5">
                          <a:effectLst/>
                        </a:rPr>
                        <a:t>E</a:t>
                      </a:r>
                      <a:r>
                        <a:rPr lang="en-GB" sz="2000" spc="10">
                          <a:effectLst/>
                        </a:rPr>
                        <a:t>q</a:t>
                      </a:r>
                      <a:r>
                        <a:rPr lang="en-GB" sz="2000">
                          <a:effectLst/>
                        </a:rPr>
                        <a:t>ua</a:t>
                      </a:r>
                      <a:r>
                        <a:rPr lang="en-GB" sz="2000" spc="-5">
                          <a:effectLst/>
                        </a:rPr>
                        <a:t>li</a:t>
                      </a:r>
                      <a:r>
                        <a:rPr lang="en-GB" sz="2000" spc="5">
                          <a:effectLst/>
                        </a:rPr>
                        <a:t>t</a:t>
                      </a:r>
                      <a:r>
                        <a:rPr lang="en-GB" sz="2000" spc="-10">
                          <a:effectLst/>
                        </a:rPr>
                        <a:t>y</a:t>
                      </a:r>
                      <a:r>
                        <a:rPr lang="en-GB" sz="2000">
                          <a:effectLst/>
                        </a:rPr>
                        <a:t>,</a:t>
                      </a:r>
                      <a:r>
                        <a:rPr lang="en-GB" sz="2000" spc="10">
                          <a:effectLst/>
                        </a:rPr>
                        <a:t> </a:t>
                      </a:r>
                      <a:r>
                        <a:rPr lang="en-GB" sz="2000">
                          <a:effectLst/>
                        </a:rPr>
                        <a:t>d</a:t>
                      </a:r>
                      <a:r>
                        <a:rPr lang="en-GB" sz="2000" spc="-5">
                          <a:effectLst/>
                        </a:rPr>
                        <a:t>i</a:t>
                      </a:r>
                      <a:r>
                        <a:rPr lang="en-GB" sz="2000" spc="-10">
                          <a:effectLst/>
                        </a:rPr>
                        <a:t>v</a:t>
                      </a:r>
                      <a:r>
                        <a:rPr lang="en-GB" sz="2000">
                          <a:effectLst/>
                        </a:rPr>
                        <a:t>e</a:t>
                      </a:r>
                      <a:r>
                        <a:rPr lang="en-GB" sz="2000" spc="5">
                          <a:effectLst/>
                        </a:rPr>
                        <a:t>r</a:t>
                      </a:r>
                      <a:r>
                        <a:rPr lang="en-GB" sz="2000">
                          <a:effectLst/>
                        </a:rPr>
                        <a:t>s</a:t>
                      </a:r>
                      <a:r>
                        <a:rPr lang="en-GB" sz="2000" spc="-5">
                          <a:effectLst/>
                        </a:rPr>
                        <a:t>i</a:t>
                      </a:r>
                      <a:r>
                        <a:rPr lang="en-GB" sz="2000" spc="5">
                          <a:effectLst/>
                        </a:rPr>
                        <a:t>t</a:t>
                      </a:r>
                      <a:r>
                        <a:rPr lang="en-GB" sz="2000">
                          <a:effectLst/>
                        </a:rPr>
                        <a:t>y</a:t>
                      </a:r>
                      <a:r>
                        <a:rPr lang="en-GB" sz="2000" spc="-5">
                          <a:effectLst/>
                        </a:rPr>
                        <a:t> </a:t>
                      </a:r>
                      <a:r>
                        <a:rPr lang="en-GB" sz="2000">
                          <a:effectLst/>
                        </a:rPr>
                        <a:t>and</a:t>
                      </a:r>
                      <a:r>
                        <a:rPr lang="en-GB" sz="2000" spc="5">
                          <a:effectLst/>
                        </a:rPr>
                        <a:t> r</a:t>
                      </a:r>
                      <a:r>
                        <a:rPr lang="en-GB" sz="2000" spc="-15">
                          <a:effectLst/>
                        </a:rPr>
                        <a:t>i</a:t>
                      </a:r>
                      <a:r>
                        <a:rPr lang="en-GB" sz="2000">
                          <a:effectLst/>
                        </a:rPr>
                        <a:t>gh</a:t>
                      </a:r>
                      <a:r>
                        <a:rPr lang="en-GB" sz="2000" spc="5">
                          <a:effectLst/>
                        </a:rPr>
                        <a:t>t</a:t>
                      </a:r>
                      <a:r>
                        <a:rPr lang="en-GB" sz="2000">
                          <a:effectLst/>
                        </a:rPr>
                        <a:t>s</a:t>
                      </a:r>
                      <a:r>
                        <a:rPr lang="en-GB" sz="2000" spc="5">
                          <a:effectLst/>
                        </a:rPr>
                        <a:t> </a:t>
                      </a:r>
                      <a:r>
                        <a:rPr lang="en-GB" sz="2000" spc="-5">
                          <a:effectLst/>
                        </a:rPr>
                        <a:t>i</a:t>
                      </a:r>
                      <a:r>
                        <a:rPr lang="en-GB" sz="2000">
                          <a:effectLst/>
                        </a:rPr>
                        <a:t>n</a:t>
                      </a:r>
                    </a:p>
                    <a:p>
                      <a:pPr marL="666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hea</a:t>
                      </a:r>
                      <a:r>
                        <a:rPr lang="en-GB" sz="2000" spc="-5">
                          <a:effectLst/>
                        </a:rPr>
                        <a:t>l</a:t>
                      </a:r>
                      <a:r>
                        <a:rPr lang="en-GB" sz="2000" spc="5">
                          <a:effectLst/>
                        </a:rPr>
                        <a:t>t</a:t>
                      </a:r>
                      <a:r>
                        <a:rPr lang="en-GB" sz="2000">
                          <a:effectLst/>
                        </a:rPr>
                        <a:t>h</a:t>
                      </a:r>
                      <a:r>
                        <a:rPr lang="en-GB" sz="2000" spc="5">
                          <a:effectLst/>
                        </a:rPr>
                        <a:t> </a:t>
                      </a:r>
                      <a:r>
                        <a:rPr lang="en-GB" sz="2000">
                          <a:effectLst/>
                        </a:rPr>
                        <a:t>and</a:t>
                      </a:r>
                      <a:r>
                        <a:rPr lang="en-GB" sz="2000" spc="5">
                          <a:effectLst/>
                        </a:rPr>
                        <a:t> </a:t>
                      </a:r>
                      <a:r>
                        <a:rPr lang="en-GB" sz="2000" spc="-10">
                          <a:effectLst/>
                        </a:rPr>
                        <a:t>s</a:t>
                      </a:r>
                      <a:r>
                        <a:rPr lang="en-GB" sz="2000">
                          <a:effectLst/>
                        </a:rPr>
                        <a:t>oc</a:t>
                      </a:r>
                      <a:r>
                        <a:rPr lang="en-GB" sz="2000" spc="-5">
                          <a:effectLst/>
                        </a:rPr>
                        <a:t>i</a:t>
                      </a:r>
                      <a:r>
                        <a:rPr lang="en-GB" sz="2000">
                          <a:effectLst/>
                        </a:rPr>
                        <a:t>al ca</a:t>
                      </a:r>
                      <a:r>
                        <a:rPr lang="en-GB" sz="2000" spc="5">
                          <a:effectLst/>
                        </a:rPr>
                        <a:t>r</a:t>
                      </a:r>
                      <a:r>
                        <a:rPr lang="en-GB" sz="2000">
                          <a:effectLst/>
                        </a:rPr>
                        <a:t>e</a:t>
                      </a:r>
                      <a:endParaRPr lang="en-GB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</a:p>
                    <a:p>
                      <a:pPr marL="382270" marR="3702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Exam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marL="66675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en-GB" sz="2000" spc="-5">
                          <a:effectLst/>
                        </a:rPr>
                        <a:t>H</a:t>
                      </a:r>
                      <a:r>
                        <a:rPr lang="en-GB" sz="2000">
                          <a:effectLst/>
                        </a:rPr>
                        <a:t>ea</a:t>
                      </a:r>
                      <a:r>
                        <a:rPr lang="en-GB" sz="2000" spc="-5">
                          <a:effectLst/>
                        </a:rPr>
                        <a:t>l</a:t>
                      </a:r>
                      <a:r>
                        <a:rPr lang="en-GB" sz="2000" spc="5">
                          <a:effectLst/>
                        </a:rPr>
                        <a:t>t</a:t>
                      </a:r>
                      <a:r>
                        <a:rPr lang="en-GB" sz="2000">
                          <a:effectLst/>
                        </a:rPr>
                        <a:t>h,</a:t>
                      </a:r>
                      <a:r>
                        <a:rPr lang="en-GB" sz="2000" spc="10">
                          <a:effectLst/>
                        </a:rPr>
                        <a:t> </a:t>
                      </a:r>
                      <a:r>
                        <a:rPr lang="en-GB" sz="2000">
                          <a:effectLst/>
                        </a:rPr>
                        <a:t>s</a:t>
                      </a:r>
                      <a:r>
                        <a:rPr lang="en-GB" sz="2000" spc="-15">
                          <a:effectLst/>
                        </a:rPr>
                        <a:t>a</a:t>
                      </a:r>
                      <a:r>
                        <a:rPr lang="en-GB" sz="2000" spc="5">
                          <a:effectLst/>
                        </a:rPr>
                        <a:t>f</a:t>
                      </a:r>
                      <a:r>
                        <a:rPr lang="en-GB" sz="2000">
                          <a:effectLst/>
                        </a:rPr>
                        <a:t>e</a:t>
                      </a:r>
                      <a:r>
                        <a:rPr lang="en-GB" sz="2000" spc="5">
                          <a:effectLst/>
                        </a:rPr>
                        <a:t>t</a:t>
                      </a:r>
                      <a:r>
                        <a:rPr lang="en-GB" sz="2000">
                          <a:effectLst/>
                        </a:rPr>
                        <a:t>y</a:t>
                      </a:r>
                      <a:r>
                        <a:rPr lang="en-GB" sz="2000" spc="-5">
                          <a:effectLst/>
                        </a:rPr>
                        <a:t> </a:t>
                      </a:r>
                      <a:r>
                        <a:rPr lang="en-GB" sz="2000">
                          <a:effectLst/>
                        </a:rPr>
                        <a:t>and</a:t>
                      </a:r>
                      <a:r>
                        <a:rPr lang="en-GB" sz="2000" spc="-5">
                          <a:effectLst/>
                        </a:rPr>
                        <a:t> </a:t>
                      </a:r>
                      <a:r>
                        <a:rPr lang="en-GB" sz="2000">
                          <a:effectLst/>
                        </a:rPr>
                        <a:t>secu</a:t>
                      </a:r>
                      <a:r>
                        <a:rPr lang="en-GB" sz="2000" spc="5">
                          <a:effectLst/>
                        </a:rPr>
                        <a:t>r</a:t>
                      </a:r>
                      <a:r>
                        <a:rPr lang="en-GB" sz="2000" spc="-15">
                          <a:effectLst/>
                        </a:rPr>
                        <a:t>i</a:t>
                      </a:r>
                      <a:r>
                        <a:rPr lang="en-GB" sz="2000" spc="5">
                          <a:effectLst/>
                        </a:rPr>
                        <a:t>t</a:t>
                      </a:r>
                      <a:r>
                        <a:rPr lang="en-GB" sz="2000">
                          <a:effectLst/>
                        </a:rPr>
                        <a:t>y</a:t>
                      </a:r>
                      <a:r>
                        <a:rPr lang="en-GB" sz="2000" spc="-5">
                          <a:effectLst/>
                        </a:rPr>
                        <a:t> i</a:t>
                      </a:r>
                      <a:r>
                        <a:rPr lang="en-GB" sz="2000">
                          <a:effectLst/>
                        </a:rPr>
                        <a:t>n</a:t>
                      </a:r>
                    </a:p>
                    <a:p>
                      <a:pPr marL="666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hea</a:t>
                      </a:r>
                      <a:r>
                        <a:rPr lang="en-GB" sz="2000" spc="-5">
                          <a:effectLst/>
                        </a:rPr>
                        <a:t>l</a:t>
                      </a:r>
                      <a:r>
                        <a:rPr lang="en-GB" sz="2000" spc="5">
                          <a:effectLst/>
                        </a:rPr>
                        <a:t>t</a:t>
                      </a:r>
                      <a:r>
                        <a:rPr lang="en-GB" sz="2000">
                          <a:effectLst/>
                        </a:rPr>
                        <a:t>h</a:t>
                      </a:r>
                      <a:r>
                        <a:rPr lang="en-GB" sz="2000" spc="5">
                          <a:effectLst/>
                        </a:rPr>
                        <a:t> </a:t>
                      </a:r>
                      <a:r>
                        <a:rPr lang="en-GB" sz="2000">
                          <a:effectLst/>
                        </a:rPr>
                        <a:t>and</a:t>
                      </a:r>
                      <a:r>
                        <a:rPr lang="en-GB" sz="2000" spc="5">
                          <a:effectLst/>
                        </a:rPr>
                        <a:t> </a:t>
                      </a:r>
                      <a:r>
                        <a:rPr lang="en-GB" sz="2000" spc="-10">
                          <a:effectLst/>
                        </a:rPr>
                        <a:t>s</a:t>
                      </a:r>
                      <a:r>
                        <a:rPr lang="en-GB" sz="2000">
                          <a:effectLst/>
                        </a:rPr>
                        <a:t>oc</a:t>
                      </a:r>
                      <a:r>
                        <a:rPr lang="en-GB" sz="2000" spc="-5">
                          <a:effectLst/>
                        </a:rPr>
                        <a:t>i</a:t>
                      </a:r>
                      <a:r>
                        <a:rPr lang="en-GB" sz="2000">
                          <a:effectLst/>
                        </a:rPr>
                        <a:t>al ca</a:t>
                      </a:r>
                      <a:r>
                        <a:rPr lang="en-GB" sz="2000" spc="5">
                          <a:effectLst/>
                        </a:rPr>
                        <a:t>r</a:t>
                      </a:r>
                      <a:r>
                        <a:rPr lang="en-GB" sz="2000">
                          <a:effectLst/>
                        </a:rPr>
                        <a:t>e</a:t>
                      </a:r>
                      <a:endParaRPr lang="en-GB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Aft>
                          <a:spcPts val="0"/>
                        </a:spcAft>
                      </a:pPr>
                      <a:r>
                        <a:rPr lang="en-GB" sz="2000" smtClean="0">
                          <a:effectLst/>
                        </a:rPr>
                        <a:t>Exam</a:t>
                      </a:r>
                      <a:endParaRPr lang="en-GB" sz="20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marL="66675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en-GB" sz="2000" spc="-5">
                          <a:effectLst/>
                        </a:rPr>
                        <a:t>A</a:t>
                      </a:r>
                      <a:r>
                        <a:rPr lang="en-GB" sz="2000">
                          <a:effectLst/>
                        </a:rPr>
                        <a:t>na</a:t>
                      </a:r>
                      <a:r>
                        <a:rPr lang="en-GB" sz="2000" spc="5">
                          <a:effectLst/>
                        </a:rPr>
                        <a:t>t</a:t>
                      </a:r>
                      <a:r>
                        <a:rPr lang="en-GB" sz="2000">
                          <a:effectLst/>
                        </a:rPr>
                        <a:t>o</a:t>
                      </a:r>
                      <a:r>
                        <a:rPr lang="en-GB" sz="2000" spc="5">
                          <a:effectLst/>
                        </a:rPr>
                        <a:t>m</a:t>
                      </a:r>
                      <a:r>
                        <a:rPr lang="en-GB" sz="2000">
                          <a:effectLst/>
                        </a:rPr>
                        <a:t>y</a:t>
                      </a:r>
                      <a:r>
                        <a:rPr lang="en-GB" sz="2000" spc="-5">
                          <a:effectLst/>
                        </a:rPr>
                        <a:t> </a:t>
                      </a:r>
                      <a:r>
                        <a:rPr lang="en-GB" sz="2000">
                          <a:effectLst/>
                        </a:rPr>
                        <a:t>and</a:t>
                      </a:r>
                      <a:r>
                        <a:rPr lang="en-GB" sz="2000" spc="5">
                          <a:effectLst/>
                        </a:rPr>
                        <a:t> </a:t>
                      </a:r>
                      <a:r>
                        <a:rPr lang="en-GB" sz="2000">
                          <a:effectLst/>
                        </a:rPr>
                        <a:t>ph</a:t>
                      </a:r>
                      <a:r>
                        <a:rPr lang="en-GB" sz="2000" spc="-10">
                          <a:effectLst/>
                        </a:rPr>
                        <a:t>y</a:t>
                      </a:r>
                      <a:r>
                        <a:rPr lang="en-GB" sz="2000">
                          <a:effectLst/>
                        </a:rPr>
                        <a:t>s</a:t>
                      </a:r>
                      <a:r>
                        <a:rPr lang="en-GB" sz="2000" spc="-5">
                          <a:effectLst/>
                        </a:rPr>
                        <a:t>i</a:t>
                      </a:r>
                      <a:r>
                        <a:rPr lang="en-GB" sz="2000">
                          <a:effectLst/>
                        </a:rPr>
                        <a:t>o</a:t>
                      </a:r>
                      <a:r>
                        <a:rPr lang="en-GB" sz="2000" spc="-5">
                          <a:effectLst/>
                        </a:rPr>
                        <a:t>l</a:t>
                      </a:r>
                      <a:r>
                        <a:rPr lang="en-GB" sz="2000">
                          <a:effectLst/>
                        </a:rPr>
                        <a:t>o</a:t>
                      </a:r>
                      <a:r>
                        <a:rPr lang="en-GB" sz="2000" spc="10">
                          <a:effectLst/>
                        </a:rPr>
                        <a:t>g</a:t>
                      </a:r>
                      <a:r>
                        <a:rPr lang="en-GB" sz="2000">
                          <a:effectLst/>
                        </a:rPr>
                        <a:t>y</a:t>
                      </a:r>
                      <a:r>
                        <a:rPr lang="en-GB" sz="2000" spc="-15">
                          <a:effectLst/>
                        </a:rPr>
                        <a:t> </a:t>
                      </a:r>
                      <a:r>
                        <a:rPr lang="en-GB" sz="2000" spc="15">
                          <a:effectLst/>
                        </a:rPr>
                        <a:t>f</a:t>
                      </a:r>
                      <a:r>
                        <a:rPr lang="en-GB" sz="2000" spc="-15">
                          <a:effectLst/>
                        </a:rPr>
                        <a:t>or</a:t>
                      </a:r>
                      <a:endParaRPr lang="en-GB" sz="2000">
                        <a:effectLst/>
                      </a:endParaRPr>
                    </a:p>
                    <a:p>
                      <a:pPr marL="666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hea</a:t>
                      </a:r>
                      <a:r>
                        <a:rPr lang="en-GB" sz="2000" spc="-5">
                          <a:effectLst/>
                        </a:rPr>
                        <a:t>l</a:t>
                      </a:r>
                      <a:r>
                        <a:rPr lang="en-GB" sz="2000" spc="5">
                          <a:effectLst/>
                        </a:rPr>
                        <a:t>t</a:t>
                      </a:r>
                      <a:r>
                        <a:rPr lang="en-GB" sz="2000">
                          <a:effectLst/>
                        </a:rPr>
                        <a:t>h</a:t>
                      </a:r>
                      <a:r>
                        <a:rPr lang="en-GB" sz="2000" spc="5">
                          <a:effectLst/>
                        </a:rPr>
                        <a:t> </a:t>
                      </a:r>
                      <a:r>
                        <a:rPr lang="en-GB" sz="2000">
                          <a:effectLst/>
                        </a:rPr>
                        <a:t>and</a:t>
                      </a:r>
                      <a:r>
                        <a:rPr lang="en-GB" sz="2000" spc="5">
                          <a:effectLst/>
                        </a:rPr>
                        <a:t> </a:t>
                      </a:r>
                      <a:r>
                        <a:rPr lang="en-GB" sz="2000" spc="-10">
                          <a:effectLst/>
                        </a:rPr>
                        <a:t>s</a:t>
                      </a:r>
                      <a:r>
                        <a:rPr lang="en-GB" sz="2000">
                          <a:effectLst/>
                        </a:rPr>
                        <a:t>oc</a:t>
                      </a:r>
                      <a:r>
                        <a:rPr lang="en-GB" sz="2000" spc="-5">
                          <a:effectLst/>
                        </a:rPr>
                        <a:t>i</a:t>
                      </a:r>
                      <a:r>
                        <a:rPr lang="en-GB" sz="2000">
                          <a:effectLst/>
                        </a:rPr>
                        <a:t>al ca</a:t>
                      </a:r>
                      <a:r>
                        <a:rPr lang="en-GB" sz="2000" spc="5">
                          <a:effectLst/>
                        </a:rPr>
                        <a:t>r</a:t>
                      </a:r>
                      <a:r>
                        <a:rPr lang="en-GB" sz="2000">
                          <a:effectLst/>
                        </a:rPr>
                        <a:t>e</a:t>
                      </a:r>
                      <a:endParaRPr lang="en-GB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Exam</a:t>
                      </a:r>
                      <a:endParaRPr lang="en-GB" sz="20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marL="666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Nutrition for health </a:t>
                      </a:r>
                      <a:endParaRPr lang="en-GB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410845" marR="4000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smtClean="0">
                          <a:effectLst/>
                          <a:latin typeface="+mn-lt"/>
                          <a:ea typeface="+mn-ea"/>
                          <a:cs typeface="+mn-cs"/>
                        </a:rPr>
                        <a:t>Portfolio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3011">
                <a:tc>
                  <a:txBody>
                    <a:bodyPr/>
                    <a:lstStyle/>
                    <a:p>
                      <a:pPr marL="66675" marR="67310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Sexual health and relationships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410845" marR="4000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Portfolio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3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GB" dirty="0" smtClean="0"/>
              <a:t>Tell me a story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5"/>
              </a:rPr>
              <a:t>https://</a:t>
            </a:r>
            <a:r>
              <a:rPr lang="en-GB" dirty="0" smtClean="0">
                <a:hlinkClick r:id="rId5"/>
              </a:rPr>
              <a:t>www.youtube.com/watch?v=1Ze_ISTfqqg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What could children learn from the book?</a:t>
            </a:r>
          </a:p>
          <a:p>
            <a:pPr marL="0" indent="0">
              <a:buNone/>
            </a:pPr>
            <a:r>
              <a:rPr lang="en-GB" dirty="0" smtClean="0"/>
              <a:t>what skills would you use when reading a book?</a:t>
            </a:r>
          </a:p>
          <a:p>
            <a:pPr marL="0" indent="0">
              <a:buNone/>
            </a:pPr>
            <a:r>
              <a:rPr lang="en-GB" dirty="0" smtClean="0"/>
              <a:t>What could make it more meaningful?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7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FF0000"/>
            </a:solidFill>
          </a:ln>
        </p:spPr>
        <p:txBody>
          <a:bodyPr/>
          <a:lstStyle/>
          <a:p>
            <a:r>
              <a:rPr lang="en-GB" dirty="0" smtClean="0"/>
              <a:t>Activity one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33056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Use the attached images to complete this task. Choose one image and describe how the other person could draw it without showing them.</a:t>
            </a:r>
          </a:p>
          <a:p>
            <a:r>
              <a:rPr lang="en-GB" dirty="0" smtClean="0"/>
              <a:t>You can do this activity with a member of your family or in a teams chat with a friend. Alternatively try writing a set of instructions to enable someone else to draw the picture. </a:t>
            </a:r>
          </a:p>
          <a:p>
            <a:endParaRPr lang="en-GB" dirty="0" smtClean="0"/>
          </a:p>
          <a:p>
            <a:r>
              <a:rPr lang="en-GB" dirty="0" smtClean="0"/>
              <a:t>What does this tell you about communication?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3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GB" dirty="0" smtClean="0"/>
              <a:t>Activity 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61048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Sit at a table facing the front you need 2 pieces of plain paper</a:t>
            </a:r>
          </a:p>
          <a:p>
            <a:r>
              <a:rPr lang="en-GB" dirty="0" smtClean="0"/>
              <a:t>Close your eyes</a:t>
            </a:r>
          </a:p>
          <a:p>
            <a:r>
              <a:rPr lang="en-GB" dirty="0" smtClean="0"/>
              <a:t>Follow the instructions I give you.</a:t>
            </a:r>
          </a:p>
          <a:p>
            <a:endParaRPr lang="en-GB" dirty="0"/>
          </a:p>
          <a:p>
            <a:r>
              <a:rPr lang="en-GB" dirty="0" smtClean="0"/>
              <a:t>Now I will repeat the task same again</a:t>
            </a:r>
          </a:p>
          <a:p>
            <a:endParaRPr lang="en-GB" dirty="0"/>
          </a:p>
          <a:p>
            <a:r>
              <a:rPr lang="en-GB" dirty="0" smtClean="0"/>
              <a:t>What does this tell you about communication?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6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Paper dolls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Write down what you can remember about the story.</a:t>
            </a:r>
          </a:p>
          <a:p>
            <a:r>
              <a:rPr lang="en-GB" dirty="0" smtClean="0"/>
              <a:t>What does this tell you about effe</a:t>
            </a:r>
            <a:r>
              <a:rPr lang="en-GB" dirty="0"/>
              <a:t>c</a:t>
            </a:r>
            <a:r>
              <a:rPr lang="en-GB" dirty="0" smtClean="0"/>
              <a:t>tive communication and how we remember things?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Plenary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49" y="1417639"/>
            <a:ext cx="8229600" cy="4315618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What have you learnt about communication?</a:t>
            </a:r>
          </a:p>
          <a:p>
            <a:r>
              <a:rPr lang="en-GB" dirty="0" smtClean="0"/>
              <a:t>How could this help you when working in health and social care</a:t>
            </a:r>
          </a:p>
          <a:p>
            <a:r>
              <a:rPr lang="en-GB" dirty="0" smtClean="0"/>
              <a:t>Try to give an example of when you would use at least one of the skills we have focused on today</a:t>
            </a:r>
          </a:p>
          <a:p>
            <a:r>
              <a:rPr lang="en-GB" dirty="0" smtClean="0"/>
              <a:t>Make your own set of paper dolls and record key facts about communication you have learnt today on each one.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Please send me any work or questions to:</a:t>
            </a:r>
          </a:p>
          <a:p>
            <a:pPr marL="0" indent="0">
              <a:buNone/>
            </a:pPr>
            <a:r>
              <a:rPr lang="en-GB" dirty="0" smtClean="0"/>
              <a:t>smckenna@holgate-ac.org.uk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1158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1410</TotalTime>
  <Words>366</Words>
  <Application>Microsoft Office PowerPoint</Application>
  <PresentationFormat>On-screen Show (4:3)</PresentationFormat>
  <Paragraphs>59</Paragraphs>
  <Slides>10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Skills for Health and Social care</vt:lpstr>
      <vt:lpstr>Cambridge Technical Level 3</vt:lpstr>
      <vt:lpstr>The course</vt:lpstr>
      <vt:lpstr>Tell me a story</vt:lpstr>
      <vt:lpstr>Activity one</vt:lpstr>
      <vt:lpstr>Activity 2</vt:lpstr>
      <vt:lpstr>Paper dolls</vt:lpstr>
      <vt:lpstr>Plenary</vt:lpstr>
      <vt:lpstr>PowerPoint Presentation</vt:lpstr>
      <vt:lpstr>Choose one of these images to describe for activity 1</vt:lpstr>
    </vt:vector>
  </TitlesOfParts>
  <Company>The Holgate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Cambridge Technical Level 3</dc:title>
  <dc:creator>HS</dc:creator>
  <cp:lastModifiedBy>Fiona Daft</cp:lastModifiedBy>
  <cp:revision>13</cp:revision>
  <dcterms:created xsi:type="dcterms:W3CDTF">2016-07-05T09:07:54Z</dcterms:created>
  <dcterms:modified xsi:type="dcterms:W3CDTF">2020-06-15T12:33:43Z</dcterms:modified>
</cp:coreProperties>
</file>