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3" r:id="rId4"/>
    <p:sldId id="258" r:id="rId5"/>
    <p:sldId id="264" r:id="rId6"/>
    <p:sldId id="265" r:id="rId7"/>
    <p:sldId id="266" r:id="rId8"/>
    <p:sldId id="267" r:id="rId9"/>
    <p:sldId id="269" r:id="rId10"/>
    <p:sldId id="270"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BEA7E8D-D9D9-459B-8617-F18CE199E866}" type="datetimeFigureOut">
              <a:rPr lang="en-GB" smtClean="0"/>
              <a:t>19/07/2021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38415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BEA7E8D-D9D9-459B-8617-F18CE199E866}" type="datetimeFigureOut">
              <a:rPr lang="en-GB" smtClean="0"/>
              <a:t>19/07/2021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158959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BEA7E8D-D9D9-459B-8617-F18CE199E866}" type="datetimeFigureOut">
              <a:rPr lang="en-GB" smtClean="0"/>
              <a:t>19/07/2021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65405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BEA7E8D-D9D9-459B-8617-F18CE199E866}" type="datetimeFigureOut">
              <a:rPr lang="en-GB" smtClean="0"/>
              <a:t>19/07/2021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132335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EA7E8D-D9D9-459B-8617-F18CE199E866}" type="datetimeFigureOut">
              <a:rPr lang="en-GB" smtClean="0"/>
              <a:t>19/07/2021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27243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BEA7E8D-D9D9-459B-8617-F18CE199E866}" type="datetimeFigureOut">
              <a:rPr lang="en-GB" smtClean="0"/>
              <a:t>19/07/2021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218738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BEA7E8D-D9D9-459B-8617-F18CE199E866}" type="datetimeFigureOut">
              <a:rPr lang="en-GB" smtClean="0"/>
              <a:t>19/07/2021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268302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BEA7E8D-D9D9-459B-8617-F18CE199E866}" type="datetimeFigureOut">
              <a:rPr lang="en-GB" smtClean="0"/>
              <a:t>19/07/2021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347618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A7E8D-D9D9-459B-8617-F18CE199E866}" type="datetimeFigureOut">
              <a:rPr lang="en-GB" smtClean="0"/>
              <a:t>19/07/2021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20956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EA7E8D-D9D9-459B-8617-F18CE199E866}" type="datetimeFigureOut">
              <a:rPr lang="en-GB" smtClean="0"/>
              <a:t>19/07/2021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426913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EA7E8D-D9D9-459B-8617-F18CE199E866}" type="datetimeFigureOut">
              <a:rPr lang="en-GB" smtClean="0"/>
              <a:t>19/07/2021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2A550-2C71-4426-86B5-5581B4739C4D}" type="slidenum">
              <a:rPr lang="en-GB" smtClean="0"/>
              <a:t>‹#›</a:t>
            </a:fld>
            <a:endParaRPr lang="en-GB"/>
          </a:p>
        </p:txBody>
      </p:sp>
    </p:spTree>
    <p:extLst>
      <p:ext uri="{BB962C8B-B14F-4D97-AF65-F5344CB8AC3E}">
        <p14:creationId xmlns:p14="http://schemas.microsoft.com/office/powerpoint/2010/main" val="2473262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A7E8D-D9D9-459B-8617-F18CE199E866}" type="datetimeFigureOut">
              <a:rPr lang="en-GB" smtClean="0"/>
              <a:t>19/07/2021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2A550-2C71-4426-86B5-5581B4739C4D}" type="slidenum">
              <a:rPr lang="en-GB" smtClean="0"/>
              <a:t>‹#›</a:t>
            </a:fld>
            <a:endParaRPr lang="en-GB"/>
          </a:p>
        </p:txBody>
      </p:sp>
    </p:spTree>
    <p:extLst>
      <p:ext uri="{BB962C8B-B14F-4D97-AF65-F5344CB8AC3E}">
        <p14:creationId xmlns:p14="http://schemas.microsoft.com/office/powerpoint/2010/main" val="3155519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hyperlink" Target="https://www.youtube.com/watch?v=0VOl0WamNSY"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838200" y="1690688"/>
            <a:ext cx="7772400" cy="4648200"/>
          </a:xfrm>
        </p:spPr>
        <p:txBody>
          <a:bodyPr/>
          <a:lstStyle/>
          <a:p>
            <a:pPr marL="0" indent="0">
              <a:buNone/>
            </a:pPr>
            <a:r>
              <a:rPr lang="en-GB" altLang="en-US" sz="2000" dirty="0"/>
              <a:t>Hello and Welcome!</a:t>
            </a:r>
          </a:p>
          <a:p>
            <a:pPr marL="0" indent="0">
              <a:buNone/>
            </a:pPr>
            <a:r>
              <a:rPr lang="en-GB" altLang="en-US" sz="2000" dirty="0"/>
              <a:t>Really sorry I cant see you all in person today but I would like to try and give you an idea of what my Business lessons are like. </a:t>
            </a:r>
          </a:p>
          <a:p>
            <a:pPr marL="0" indent="0">
              <a:buNone/>
            </a:pPr>
            <a:r>
              <a:rPr lang="en-GB" altLang="en-US" sz="2000" dirty="0" smtClean="0"/>
              <a:t>I </a:t>
            </a:r>
            <a:r>
              <a:rPr lang="en-GB" altLang="en-US" sz="2000" dirty="0"/>
              <a:t>have been teaching Business for over </a:t>
            </a:r>
            <a:r>
              <a:rPr lang="en-GB" altLang="en-US" sz="2000" dirty="0" smtClean="0"/>
              <a:t>15 </a:t>
            </a:r>
            <a:r>
              <a:rPr lang="en-GB" altLang="en-US" sz="2000" dirty="0"/>
              <a:t>years and I LOVE IT! So I hope you will enjoy this subject also.</a:t>
            </a:r>
          </a:p>
          <a:p>
            <a:pPr marL="0" indent="0">
              <a:buNone/>
            </a:pPr>
            <a:r>
              <a:rPr lang="en-GB" altLang="en-US" sz="2000" dirty="0"/>
              <a:t>My email is on the last slide so any questions make sure to get in touch</a:t>
            </a:r>
          </a:p>
          <a:p>
            <a:pPr marL="0" indent="0">
              <a:buNone/>
            </a:pPr>
            <a:r>
              <a:rPr lang="en-GB" altLang="en-US" sz="2000" dirty="0"/>
              <a:t>I hope to see you in September</a:t>
            </a:r>
          </a:p>
          <a:p>
            <a:pPr marL="0" indent="0">
              <a:buNone/>
            </a:pPr>
            <a:r>
              <a:rPr lang="en-GB" altLang="en-US" sz="2000" dirty="0"/>
              <a:t>Mrs </a:t>
            </a:r>
            <a:r>
              <a:rPr lang="en-GB" altLang="en-US" sz="2000" dirty="0" smtClean="0"/>
              <a:t>Hague</a:t>
            </a:r>
            <a:endParaRPr lang="en-GB" altLang="en-US" sz="2000" dirty="0"/>
          </a:p>
        </p:txBody>
      </p:sp>
      <p:sp>
        <p:nvSpPr>
          <p:cNvPr id="6147" name="Title 3"/>
          <p:cNvSpPr>
            <a:spLocks noGrp="1"/>
          </p:cNvSpPr>
          <p:nvPr>
            <p:ph type="title"/>
          </p:nvPr>
        </p:nvSpPr>
        <p:spPr/>
        <p:txBody>
          <a:bodyPr/>
          <a:lstStyle/>
          <a:p>
            <a:r>
              <a:rPr lang="en-GB" altLang="en-US" smtClean="0"/>
              <a:t>Welcome to Business at HSFC</a:t>
            </a:r>
          </a:p>
        </p:txBody>
      </p:sp>
      <p:pic>
        <p:nvPicPr>
          <p:cNvPr id="2" name="Picture 1"/>
          <p:cNvPicPr>
            <a:picLocks noChangeAspect="1"/>
          </p:cNvPicPr>
          <p:nvPr/>
        </p:nvPicPr>
        <p:blipFill>
          <a:blip r:embed="rId4"/>
          <a:stretch>
            <a:fillRect/>
          </a:stretch>
        </p:blipFill>
        <p:spPr>
          <a:xfrm>
            <a:off x="9170888" y="4482149"/>
            <a:ext cx="2847079" cy="2139881"/>
          </a:xfrm>
          <a:prstGeom prst="rect">
            <a:avLst/>
          </a:prstGeom>
        </p:spPr>
      </p:pic>
      <p:pic>
        <p:nvPicPr>
          <p:cNvPr id="3" name="Picture 2"/>
          <p:cNvPicPr>
            <a:picLocks noChangeAspect="1"/>
          </p:cNvPicPr>
          <p:nvPr/>
        </p:nvPicPr>
        <p:blipFill>
          <a:blip r:embed="rId5"/>
          <a:stretch>
            <a:fillRect/>
          </a:stretch>
        </p:blipFill>
        <p:spPr>
          <a:xfrm>
            <a:off x="9170887" y="1966353"/>
            <a:ext cx="2847079" cy="221953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3476" y="6012430"/>
            <a:ext cx="609600" cy="609600"/>
          </a:xfrm>
          <a:prstGeom prst="rect">
            <a:avLst/>
          </a:prstGeom>
        </p:spPr>
      </p:pic>
    </p:spTree>
    <p:extLst>
      <p:ext uri="{BB962C8B-B14F-4D97-AF65-F5344CB8AC3E}">
        <p14:creationId xmlns:p14="http://schemas.microsoft.com/office/powerpoint/2010/main" val="42137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7470"/>
            <a:ext cx="11772011" cy="1325563"/>
          </a:xfrm>
          <a:solidFill>
            <a:schemeClr val="tx1"/>
          </a:solidFill>
        </p:spPr>
        <p:txBody>
          <a:bodyPr>
            <a:normAutofit/>
          </a:bodyPr>
          <a:lstStyle/>
          <a:p>
            <a:pPr algn="ctr"/>
            <a:r>
              <a:rPr lang="en-GB" dirty="0" smtClean="0">
                <a:solidFill>
                  <a:schemeClr val="bg1"/>
                </a:solidFill>
                <a:latin typeface="Arial" panose="020B0604020202020204" pitchFamily="34" charset="0"/>
                <a:cs typeface="Arial" panose="020B0604020202020204" pitchFamily="34" charset="0"/>
              </a:rPr>
              <a:t>Foxconn</a:t>
            </a:r>
            <a:endParaRPr lang="en-GB"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7352" y="1825625"/>
            <a:ext cx="11635376" cy="4722320"/>
          </a:xfrm>
        </p:spPr>
        <p:txBody>
          <a:bodyPr>
            <a:normAutofit/>
          </a:bodyPr>
          <a:lstStyle/>
          <a:p>
            <a:pPr marL="0" indent="0">
              <a:buNone/>
            </a:pPr>
            <a:endParaRPr lang="en-GB" dirty="0"/>
          </a:p>
          <a:p>
            <a:pPr marL="0" indent="0">
              <a:buNone/>
            </a:pPr>
            <a:endParaRPr lang="en-GB" dirty="0"/>
          </a:p>
        </p:txBody>
      </p:sp>
      <p:sp>
        <p:nvSpPr>
          <p:cNvPr id="4" name="Rectangle 3"/>
          <p:cNvSpPr/>
          <p:nvPr/>
        </p:nvSpPr>
        <p:spPr>
          <a:xfrm>
            <a:off x="517071" y="1987619"/>
            <a:ext cx="11125200" cy="1477328"/>
          </a:xfrm>
          <a:prstGeom prst="rect">
            <a:avLst/>
          </a:prstGeom>
          <a:ln>
            <a:solidFill>
              <a:schemeClr val="tx1"/>
            </a:solidFill>
          </a:ln>
        </p:spPr>
        <p:txBody>
          <a:bodyPr wrap="square">
            <a:spAutoFit/>
          </a:bodyPr>
          <a:lstStyle/>
          <a:p>
            <a:r>
              <a:rPr lang="en-GB" dirty="0" smtClean="0"/>
              <a:t>A </a:t>
            </a:r>
            <a:r>
              <a:rPr lang="en-GB" dirty="0"/>
              <a:t>five-minute CNN video on Foxconn, including an interview with a Foxconn worker about conditions in its factory</a:t>
            </a:r>
            <a:r>
              <a:rPr lang="en-GB" dirty="0" smtClean="0"/>
              <a:t>.</a:t>
            </a:r>
          </a:p>
          <a:p>
            <a:endParaRPr lang="en-GB" dirty="0"/>
          </a:p>
          <a:p>
            <a:endParaRPr lang="en-GB" dirty="0"/>
          </a:p>
          <a:p>
            <a:r>
              <a:rPr lang="en-GB" dirty="0">
                <a:hlinkClick r:id="rId4"/>
              </a:rPr>
              <a:t>https://</a:t>
            </a:r>
            <a:r>
              <a:rPr lang="en-GB" dirty="0" smtClean="0">
                <a:hlinkClick r:id="rId4"/>
              </a:rPr>
              <a:t>www.youtube.com/watch?v=0VOl0WamNSY</a:t>
            </a:r>
            <a:endParaRPr lang="en-GB" dirty="0" smtClean="0"/>
          </a:p>
          <a:p>
            <a:endParaRPr lang="en-GB" dirty="0"/>
          </a:p>
        </p:txBody>
      </p:sp>
      <p:sp>
        <p:nvSpPr>
          <p:cNvPr id="5" name="TextBox 4"/>
          <p:cNvSpPr txBox="1"/>
          <p:nvPr/>
        </p:nvSpPr>
        <p:spPr>
          <a:xfrm>
            <a:off x="517071" y="3815255"/>
            <a:ext cx="11125200" cy="923330"/>
          </a:xfrm>
          <a:prstGeom prst="rect">
            <a:avLst/>
          </a:prstGeom>
          <a:noFill/>
        </p:spPr>
        <p:txBody>
          <a:bodyPr wrap="square" rtlCol="0">
            <a:spAutoFit/>
          </a:bodyPr>
          <a:lstStyle/>
          <a:p>
            <a:r>
              <a:rPr lang="en-GB" dirty="0" smtClean="0"/>
              <a:t>Working conditions</a:t>
            </a:r>
          </a:p>
          <a:p>
            <a:r>
              <a:rPr lang="en-GB" dirty="0" smtClean="0"/>
              <a:t>Poor pay</a:t>
            </a:r>
          </a:p>
          <a:p>
            <a:r>
              <a:rPr lang="en-GB" dirty="0" smtClean="0"/>
              <a:t>Riots and strikes</a:t>
            </a:r>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3187" y="5338465"/>
            <a:ext cx="609600" cy="609600"/>
          </a:xfrm>
          <a:prstGeom prst="rect">
            <a:avLst/>
          </a:prstGeom>
        </p:spPr>
      </p:pic>
    </p:spTree>
    <p:extLst>
      <p:ext uri="{BB962C8B-B14F-4D97-AF65-F5344CB8AC3E}">
        <p14:creationId xmlns:p14="http://schemas.microsoft.com/office/powerpoint/2010/main" val="139928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Font typeface="Symbol" panose="05050102010706020507" pitchFamily="18" charset="2"/>
              <a:buNone/>
            </a:pPr>
            <a:r>
              <a:rPr lang="en-GB" altLang="en-US" dirty="0"/>
              <a:t>If you have any questions about this task or the course in general please contact:</a:t>
            </a:r>
          </a:p>
          <a:p>
            <a:pPr marL="0" indent="0" algn="ctr">
              <a:buFont typeface="Symbol" panose="05050102010706020507" pitchFamily="18" charset="2"/>
              <a:buNone/>
            </a:pPr>
            <a:r>
              <a:rPr lang="en-GB" altLang="en-US" dirty="0"/>
              <a:t> Mrs </a:t>
            </a:r>
            <a:r>
              <a:rPr lang="en-GB" altLang="en-US" dirty="0" smtClean="0"/>
              <a:t>Hague </a:t>
            </a:r>
            <a:r>
              <a:rPr lang="en-GB" altLang="en-US" dirty="0"/>
              <a:t>on the email below</a:t>
            </a:r>
          </a:p>
          <a:p>
            <a:pPr marL="0" indent="0" algn="ctr">
              <a:buFont typeface="Symbol" panose="05050102010706020507" pitchFamily="18" charset="2"/>
              <a:buNone/>
            </a:pPr>
            <a:r>
              <a:rPr lang="en-GB" altLang="en-US" dirty="0" smtClean="0"/>
              <a:t>ahague@Holgate-ac.org.uk</a:t>
            </a:r>
            <a:endParaRPr lang="en-GB" altLang="en-US"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38896" y="5163207"/>
            <a:ext cx="609600" cy="609600"/>
          </a:xfrm>
          <a:prstGeom prst="rect">
            <a:avLst/>
          </a:prstGeom>
        </p:spPr>
      </p:pic>
    </p:spTree>
    <p:extLst>
      <p:ext uri="{BB962C8B-B14F-4D97-AF65-F5344CB8AC3E}">
        <p14:creationId xmlns:p14="http://schemas.microsoft.com/office/powerpoint/2010/main" val="427156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4"/>
          <a:srcRect l="16984" t="13358" r="15761" b="6932"/>
          <a:stretch/>
        </p:blipFill>
        <p:spPr>
          <a:xfrm>
            <a:off x="1379483" y="365125"/>
            <a:ext cx="9433033" cy="6288690"/>
          </a:xfrm>
          <a:prstGeom prst="rect">
            <a:avLst/>
          </a:prstGeom>
          <a:ln>
            <a:solidFill>
              <a:schemeClr val="tx1"/>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4619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6"/>
          <a:srcRect l="16984" t="11427" r="15489" b="5966"/>
          <a:stretch/>
        </p:blipFill>
        <p:spPr>
          <a:xfrm>
            <a:off x="998483" y="184769"/>
            <a:ext cx="9697649" cy="6673231"/>
          </a:xfrm>
          <a:prstGeom prst="rect">
            <a:avLst/>
          </a:prstGeom>
          <a:ln>
            <a:solidFill>
              <a:schemeClr val="tx1"/>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07415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4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Cambridge National Level 3 Business</a:t>
            </a:r>
            <a:endParaRPr lang="en-GB" dirty="0"/>
          </a:p>
        </p:txBody>
      </p:sp>
      <p:sp>
        <p:nvSpPr>
          <p:cNvPr id="3" name="Content Placeholder 2"/>
          <p:cNvSpPr>
            <a:spLocks noGrp="1"/>
          </p:cNvSpPr>
          <p:nvPr>
            <p:ph idx="1"/>
          </p:nvPr>
        </p:nvSpPr>
        <p:spPr/>
        <p:txBody>
          <a:bodyPr>
            <a:normAutofit/>
          </a:bodyPr>
          <a:lstStyle/>
          <a:p>
            <a:pPr marL="0" indent="0">
              <a:buNone/>
            </a:pPr>
            <a:r>
              <a:rPr lang="en-GB" sz="2400" dirty="0" smtClean="0"/>
              <a:t>Year 12</a:t>
            </a:r>
          </a:p>
          <a:p>
            <a:pPr marL="0" indent="0">
              <a:buNone/>
            </a:pPr>
            <a:r>
              <a:rPr lang="en-GB" sz="2400" dirty="0" smtClean="0"/>
              <a:t>Unit 1 The Business Environment (exam in January)</a:t>
            </a:r>
          </a:p>
          <a:p>
            <a:pPr marL="0" indent="0">
              <a:buNone/>
            </a:pPr>
            <a:r>
              <a:rPr lang="en-GB" sz="2400" dirty="0" smtClean="0"/>
              <a:t>Unit 4 Customers and Communication </a:t>
            </a:r>
          </a:p>
          <a:p>
            <a:pPr marL="0" indent="0">
              <a:buNone/>
            </a:pPr>
            <a:endParaRPr lang="en-GB" sz="2400" dirty="0"/>
          </a:p>
          <a:p>
            <a:pPr marL="0" indent="0">
              <a:buNone/>
            </a:pPr>
            <a:r>
              <a:rPr lang="en-GB" sz="2400" dirty="0" smtClean="0"/>
              <a:t>Year 13</a:t>
            </a:r>
          </a:p>
          <a:p>
            <a:pPr marL="0" indent="0">
              <a:buNone/>
            </a:pPr>
            <a:r>
              <a:rPr lang="en-GB" sz="2400" dirty="0" smtClean="0"/>
              <a:t>Unit 2 Working in Business (exam in January)</a:t>
            </a:r>
          </a:p>
          <a:p>
            <a:pPr marL="0" indent="0">
              <a:buNone/>
            </a:pPr>
            <a:r>
              <a:rPr lang="en-GB" sz="2400" dirty="0" smtClean="0"/>
              <a:t>Unit 16 Principles of Project Management</a:t>
            </a:r>
          </a:p>
          <a:p>
            <a:pPr marL="0" indent="0">
              <a:buNone/>
            </a:pPr>
            <a:r>
              <a:rPr lang="en-GB" sz="2400" dirty="0" smtClean="0"/>
              <a:t>Unit 17 Responsible </a:t>
            </a:r>
            <a:r>
              <a:rPr lang="en-GB" sz="2400" dirty="0"/>
              <a:t>B</a:t>
            </a:r>
            <a:r>
              <a:rPr lang="en-GB" sz="2400" dirty="0" smtClean="0"/>
              <a:t>usiness </a:t>
            </a:r>
            <a:r>
              <a:rPr lang="en-GB" sz="2400" dirty="0"/>
              <a:t>P</a:t>
            </a:r>
            <a:r>
              <a:rPr lang="en-GB" sz="2400" dirty="0" smtClean="0"/>
              <a:t>ractice</a:t>
            </a:r>
            <a:endParaRPr lang="en-GB" sz="2400" dirty="0"/>
          </a:p>
        </p:txBody>
      </p:sp>
      <p:pic>
        <p:nvPicPr>
          <p:cNvPr id="4" name="Picture 3"/>
          <p:cNvPicPr>
            <a:picLocks noChangeAspect="1"/>
          </p:cNvPicPr>
          <p:nvPr/>
        </p:nvPicPr>
        <p:blipFill>
          <a:blip r:embed="rId4"/>
          <a:stretch>
            <a:fillRect/>
          </a:stretch>
        </p:blipFill>
        <p:spPr>
          <a:xfrm>
            <a:off x="8584968" y="1690688"/>
            <a:ext cx="3375990" cy="1876086"/>
          </a:xfrm>
          <a:prstGeom prst="rect">
            <a:avLst/>
          </a:prstGeom>
        </p:spPr>
      </p:pic>
      <p:pic>
        <p:nvPicPr>
          <p:cNvPr id="5" name="Picture 4"/>
          <p:cNvPicPr>
            <a:picLocks noChangeAspect="1"/>
          </p:cNvPicPr>
          <p:nvPr/>
        </p:nvPicPr>
        <p:blipFill>
          <a:blip r:embed="rId5"/>
          <a:stretch>
            <a:fillRect/>
          </a:stretch>
        </p:blipFill>
        <p:spPr>
          <a:xfrm rot="10800000" flipV="1">
            <a:off x="7907228" y="3701711"/>
            <a:ext cx="1468242" cy="1800581"/>
          </a:xfrm>
          <a:prstGeom prst="rect">
            <a:avLst/>
          </a:prstGeom>
        </p:spPr>
      </p:pic>
      <p:pic>
        <p:nvPicPr>
          <p:cNvPr id="6" name="Picture 5"/>
          <p:cNvPicPr>
            <a:picLocks noChangeAspect="1"/>
          </p:cNvPicPr>
          <p:nvPr/>
        </p:nvPicPr>
        <p:blipFill>
          <a:blip r:embed="rId6"/>
          <a:stretch>
            <a:fillRect/>
          </a:stretch>
        </p:blipFill>
        <p:spPr>
          <a:xfrm>
            <a:off x="9425965" y="3701711"/>
            <a:ext cx="1263056" cy="1821908"/>
          </a:xfrm>
          <a:prstGeom prst="rect">
            <a:avLst/>
          </a:prstGeom>
        </p:spPr>
      </p:pic>
      <p:pic>
        <p:nvPicPr>
          <p:cNvPr id="7" name="Picture 6"/>
          <p:cNvPicPr>
            <a:picLocks noChangeAspect="1"/>
          </p:cNvPicPr>
          <p:nvPr/>
        </p:nvPicPr>
        <p:blipFill>
          <a:blip r:embed="rId7"/>
          <a:stretch>
            <a:fillRect/>
          </a:stretch>
        </p:blipFill>
        <p:spPr>
          <a:xfrm>
            <a:off x="10790012" y="3701711"/>
            <a:ext cx="1170946" cy="1821908"/>
          </a:xfrm>
          <a:prstGeom prst="rect">
            <a:avLst/>
          </a:prstGeom>
        </p:spPr>
      </p:pic>
      <p:pic>
        <p:nvPicPr>
          <p:cNvPr id="8" name="Picture 7"/>
          <p:cNvPicPr>
            <a:picLocks noChangeAspect="1"/>
          </p:cNvPicPr>
          <p:nvPr/>
        </p:nvPicPr>
        <p:blipFill rotWithShape="1">
          <a:blip r:embed="rId8"/>
          <a:srcRect t="37187" b="35680"/>
          <a:stretch/>
        </p:blipFill>
        <p:spPr>
          <a:xfrm>
            <a:off x="9332058" y="5838934"/>
            <a:ext cx="2628900" cy="472966"/>
          </a:xfrm>
          <a:prstGeom prst="rect">
            <a:avLst/>
          </a:prstGeom>
        </p:spPr>
      </p:pic>
      <p:pic>
        <p:nvPicPr>
          <p:cNvPr id="9" name="Picture 8"/>
          <p:cNvPicPr>
            <a:picLocks noChangeAspect="1"/>
          </p:cNvPicPr>
          <p:nvPr/>
        </p:nvPicPr>
        <p:blipFill>
          <a:blip r:embed="rId9"/>
          <a:stretch>
            <a:fillRect/>
          </a:stretch>
        </p:blipFill>
        <p:spPr>
          <a:xfrm>
            <a:off x="7255823" y="5640716"/>
            <a:ext cx="1951239" cy="1092694"/>
          </a:xfrm>
          <a:prstGeom prst="rect">
            <a:avLst/>
          </a:prstGeom>
        </p:spPr>
      </p:pic>
      <p:pic>
        <p:nvPicPr>
          <p:cNvPr id="10" name="Picture 9"/>
          <p:cNvPicPr>
            <a:picLocks noChangeAspect="1"/>
          </p:cNvPicPr>
          <p:nvPr/>
        </p:nvPicPr>
        <p:blipFill>
          <a:blip r:embed="rId10"/>
          <a:stretch>
            <a:fillRect/>
          </a:stretch>
        </p:blipFill>
        <p:spPr>
          <a:xfrm>
            <a:off x="3335521" y="5576888"/>
            <a:ext cx="3800475" cy="1200150"/>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53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7470"/>
            <a:ext cx="11772011" cy="1325563"/>
          </a:xfrm>
          <a:solidFill>
            <a:schemeClr val="tx1"/>
          </a:solidFill>
        </p:spPr>
        <p:txBody>
          <a:bodyPr>
            <a:normAutofit/>
          </a:bodyPr>
          <a:lstStyle/>
          <a:p>
            <a:pPr algn="ctr"/>
            <a:r>
              <a:rPr lang="en-GB" dirty="0" smtClean="0">
                <a:solidFill>
                  <a:schemeClr val="bg1"/>
                </a:solidFill>
                <a:latin typeface="Arial" panose="020B0604020202020204" pitchFamily="34" charset="0"/>
                <a:cs typeface="Arial" panose="020B0604020202020204" pitchFamily="34" charset="0"/>
              </a:rPr>
              <a:t>Foxconn</a:t>
            </a:r>
            <a:endParaRPr lang="en-GB"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7352" y="1825625"/>
            <a:ext cx="11635376" cy="4722320"/>
          </a:xfrm>
        </p:spPr>
        <p:txBody>
          <a:bodyPr>
            <a:normAutofit/>
          </a:bodyPr>
          <a:lstStyle/>
          <a:p>
            <a:pPr marL="0" indent="0">
              <a:buNone/>
            </a:pPr>
            <a:r>
              <a:rPr lang="en-GB" dirty="0" smtClean="0"/>
              <a:t>Foxconn, </a:t>
            </a:r>
            <a:r>
              <a:rPr lang="en-GB" dirty="0"/>
              <a:t>also known as Hon Hai Precision Industry Co, is the world's largest contract maker of electronics, with factories across mainland China. It's best known for making iPhones and other Apple devices but its long list of customers includes Sony Corp, </a:t>
            </a:r>
            <a:r>
              <a:rPr lang="en-GB" dirty="0" smtClean="0"/>
              <a:t>Dell </a:t>
            </a:r>
            <a:r>
              <a:rPr lang="en-GB" dirty="0"/>
              <a:t>and BlackBerry Ltd.</a:t>
            </a:r>
          </a:p>
          <a:p>
            <a:pPr marL="0" indent="0">
              <a:buNone/>
            </a:pPr>
            <a:endParaRPr lang="en-GB" dirty="0"/>
          </a:p>
        </p:txBody>
      </p:sp>
      <p:pic>
        <p:nvPicPr>
          <p:cNvPr id="4" name="Picture 3"/>
          <p:cNvPicPr>
            <a:picLocks noChangeAspect="1"/>
          </p:cNvPicPr>
          <p:nvPr/>
        </p:nvPicPr>
        <p:blipFill>
          <a:blip r:embed="rId4"/>
          <a:stretch>
            <a:fillRect/>
          </a:stretch>
        </p:blipFill>
        <p:spPr>
          <a:xfrm>
            <a:off x="3067895" y="3618819"/>
            <a:ext cx="5839830" cy="292912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8606" y="5268310"/>
            <a:ext cx="609600" cy="609600"/>
          </a:xfrm>
          <a:prstGeom prst="rect">
            <a:avLst/>
          </a:prstGeom>
        </p:spPr>
      </p:pic>
    </p:spTree>
    <p:extLst>
      <p:ext uri="{BB962C8B-B14F-4D97-AF65-F5344CB8AC3E}">
        <p14:creationId xmlns:p14="http://schemas.microsoft.com/office/powerpoint/2010/main" val="53817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7470"/>
            <a:ext cx="11772011" cy="1325563"/>
          </a:xfrm>
          <a:solidFill>
            <a:schemeClr val="tx1"/>
          </a:solidFill>
        </p:spPr>
        <p:txBody>
          <a:bodyPr>
            <a:normAutofit/>
          </a:bodyPr>
          <a:lstStyle/>
          <a:p>
            <a:pPr algn="ctr"/>
            <a:r>
              <a:rPr lang="en-GB" dirty="0" smtClean="0">
                <a:solidFill>
                  <a:schemeClr val="bg1"/>
                </a:solidFill>
                <a:latin typeface="Arial" panose="020B0604020202020204" pitchFamily="34" charset="0"/>
                <a:cs typeface="Arial" panose="020B0604020202020204" pitchFamily="34" charset="0"/>
              </a:rPr>
              <a:t>Huge production plants</a:t>
            </a:r>
            <a:endParaRPr lang="en-GB"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4"/>
          <a:stretch>
            <a:fillRect/>
          </a:stretch>
        </p:blipFill>
        <p:spPr>
          <a:xfrm>
            <a:off x="220717" y="1673792"/>
            <a:ext cx="11633826" cy="490662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4709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7470"/>
            <a:ext cx="11772011" cy="1325563"/>
          </a:xfrm>
          <a:solidFill>
            <a:schemeClr val="tx1"/>
          </a:solidFill>
        </p:spPr>
        <p:txBody>
          <a:bodyPr>
            <a:normAutofit/>
          </a:bodyPr>
          <a:lstStyle/>
          <a:p>
            <a:pPr algn="ctr"/>
            <a:r>
              <a:rPr lang="en-GB" dirty="0" smtClean="0">
                <a:solidFill>
                  <a:schemeClr val="bg1"/>
                </a:solidFill>
                <a:latin typeface="Arial" panose="020B0604020202020204" pitchFamily="34" charset="0"/>
                <a:cs typeface="Arial" panose="020B0604020202020204" pitchFamily="34" charset="0"/>
              </a:rPr>
              <a:t>Over 800’000 employees around the world</a:t>
            </a:r>
            <a:endParaRPr lang="en-GB"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4"/>
          <a:stretch>
            <a:fillRect/>
          </a:stretch>
        </p:blipFill>
        <p:spPr>
          <a:xfrm>
            <a:off x="220717" y="1721416"/>
            <a:ext cx="5799883" cy="4352813"/>
          </a:xfrm>
          <a:prstGeom prst="rect">
            <a:avLst/>
          </a:prstGeom>
        </p:spPr>
      </p:pic>
      <p:pic>
        <p:nvPicPr>
          <p:cNvPr id="5" name="Picture 4"/>
          <p:cNvPicPr>
            <a:picLocks noChangeAspect="1"/>
          </p:cNvPicPr>
          <p:nvPr/>
        </p:nvPicPr>
        <p:blipFill>
          <a:blip r:embed="rId5"/>
          <a:stretch>
            <a:fillRect/>
          </a:stretch>
        </p:blipFill>
        <p:spPr>
          <a:xfrm>
            <a:off x="6255884" y="1721416"/>
            <a:ext cx="5736844" cy="435281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444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7470"/>
            <a:ext cx="11772011" cy="1325563"/>
          </a:xfrm>
          <a:solidFill>
            <a:schemeClr val="tx1"/>
          </a:solidFill>
        </p:spPr>
        <p:txBody>
          <a:bodyPr>
            <a:normAutofit/>
          </a:bodyPr>
          <a:lstStyle/>
          <a:p>
            <a:pPr algn="ctr"/>
            <a:r>
              <a:rPr lang="en-GB" dirty="0" smtClean="0">
                <a:solidFill>
                  <a:schemeClr val="bg1"/>
                </a:solidFill>
                <a:latin typeface="Arial" panose="020B0604020202020204" pitchFamily="34" charset="0"/>
                <a:cs typeface="Arial" panose="020B0604020202020204" pitchFamily="34" charset="0"/>
              </a:rPr>
              <a:t>Over 800’000 employees around the world</a:t>
            </a:r>
            <a:endParaRPr lang="en-GB"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98537" y="1727402"/>
            <a:ext cx="11594191" cy="487236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910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7470"/>
            <a:ext cx="11772011" cy="1325563"/>
          </a:xfrm>
          <a:solidFill>
            <a:schemeClr val="tx1"/>
          </a:solidFill>
        </p:spPr>
        <p:txBody>
          <a:bodyPr>
            <a:normAutofit/>
          </a:bodyPr>
          <a:lstStyle/>
          <a:p>
            <a:pPr algn="ctr"/>
            <a:r>
              <a:rPr lang="en-GB" dirty="0" smtClean="0">
                <a:solidFill>
                  <a:schemeClr val="bg1"/>
                </a:solidFill>
                <a:latin typeface="Arial" panose="020B0604020202020204" pitchFamily="34" charset="0"/>
                <a:cs typeface="Arial" panose="020B0604020202020204" pitchFamily="34" charset="0"/>
              </a:rPr>
              <a:t>Have a look on BBC news and research Foxconn (5 </a:t>
            </a:r>
            <a:r>
              <a:rPr lang="en-GB" dirty="0" err="1" smtClean="0">
                <a:solidFill>
                  <a:schemeClr val="bg1"/>
                </a:solidFill>
                <a:latin typeface="Arial" panose="020B0604020202020204" pitchFamily="34" charset="0"/>
                <a:cs typeface="Arial" panose="020B0604020202020204" pitchFamily="34" charset="0"/>
              </a:rPr>
              <a:t>mins</a:t>
            </a:r>
            <a:r>
              <a:rPr lang="en-GB" dirty="0" smtClean="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304800" y="1870841"/>
            <a:ext cx="4172607" cy="646331"/>
          </a:xfrm>
          <a:prstGeom prst="rect">
            <a:avLst/>
          </a:prstGeom>
          <a:noFill/>
        </p:spPr>
        <p:txBody>
          <a:bodyPr wrap="square" rtlCol="0">
            <a:spAutoFit/>
          </a:bodyPr>
          <a:lstStyle/>
          <a:p>
            <a:r>
              <a:rPr lang="en-GB" dirty="0" smtClean="0"/>
              <a:t>What are some of the negative things you find out about this business?</a:t>
            </a:r>
            <a:endParaRPr lang="en-GB" dirty="0"/>
          </a:p>
        </p:txBody>
      </p:sp>
      <p:pic>
        <p:nvPicPr>
          <p:cNvPr id="5" name="Picture 4"/>
          <p:cNvPicPr/>
          <p:nvPr/>
        </p:nvPicPr>
        <p:blipFill rotWithShape="1">
          <a:blip r:embed="rId4"/>
          <a:srcRect l="22339" t="4084" r="40651" b="14218"/>
          <a:stretch/>
        </p:blipFill>
        <p:spPr bwMode="auto">
          <a:xfrm>
            <a:off x="4667687" y="1712934"/>
            <a:ext cx="6630933" cy="4940114"/>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833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282</Words>
  <Application>Microsoft Office PowerPoint</Application>
  <PresentationFormat>Widescreen</PresentationFormat>
  <Paragraphs>34</Paragraphs>
  <Slides>11</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Symbol</vt:lpstr>
      <vt:lpstr>Office Theme</vt:lpstr>
      <vt:lpstr>Welcome to Business at HSFC</vt:lpstr>
      <vt:lpstr>PowerPoint Presentation</vt:lpstr>
      <vt:lpstr>PowerPoint Presentation</vt:lpstr>
      <vt:lpstr>Cambridge National Level 3 Business</vt:lpstr>
      <vt:lpstr>Foxconn</vt:lpstr>
      <vt:lpstr>Huge production plants</vt:lpstr>
      <vt:lpstr>Over 800’000 employees around the world</vt:lpstr>
      <vt:lpstr>Over 800’000 employees around the world</vt:lpstr>
      <vt:lpstr>Have a look on BBC news and research Foxconn (5 mins)</vt:lpstr>
      <vt:lpstr>Foxconn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Vocational Business Year 11 Induction Day Mrs Hague</dc:title>
  <dc:creator>A. Hague</dc:creator>
  <cp:lastModifiedBy>J Cliffman</cp:lastModifiedBy>
  <cp:revision>15</cp:revision>
  <dcterms:created xsi:type="dcterms:W3CDTF">2021-06-16T08:21:27Z</dcterms:created>
  <dcterms:modified xsi:type="dcterms:W3CDTF">2021-07-19T11:13:39Z</dcterms:modified>
</cp:coreProperties>
</file>