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0" r:id="rId4"/>
    <p:sldId id="259" r:id="rId5"/>
    <p:sldId id="261" r:id="rId6"/>
    <p:sldId id="262" r:id="rId7"/>
    <p:sldId id="267" r:id="rId8"/>
    <p:sldId id="268" r:id="rId9"/>
    <p:sldId id="263" r:id="rId10"/>
    <p:sldId id="269" r:id="rId11"/>
    <p:sldId id="264" r:id="rId12"/>
    <p:sldId id="27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1" autoAdjust="0"/>
    <p:restoredTop sz="94660"/>
  </p:normalViewPr>
  <p:slideViewPr>
    <p:cSldViewPr snapToGrid="0">
      <p:cViewPr varScale="1">
        <p:scale>
          <a:sx n="45" d="100"/>
          <a:sy n="45" d="100"/>
        </p:scale>
        <p:origin x="110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D531E-4817-48D7-9938-0688A9C52C19}" type="datetimeFigureOut">
              <a:rPr lang="en-GB" smtClean="0"/>
              <a:t>19/07/2021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A1DC4B-609A-4389-A4F4-559AAE010062}" type="slidenum">
              <a:rPr lang="en-GB" smtClean="0"/>
              <a:t>‹#›</a:t>
            </a:fld>
            <a:endParaRPr lang="en-GB"/>
          </a:p>
        </p:txBody>
      </p:sp>
    </p:spTree>
    <p:extLst>
      <p:ext uri="{BB962C8B-B14F-4D97-AF65-F5344CB8AC3E}">
        <p14:creationId xmlns:p14="http://schemas.microsoft.com/office/powerpoint/2010/main" val="784648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BC760A-5818-42B4-9A93-ECC5F7909802}"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6F967D-4C70-4FEE-8900-24F399F73370}" type="slidenum">
              <a:rPr lang="en-GB" smtClean="0"/>
              <a:t>‹#›</a:t>
            </a:fld>
            <a:endParaRPr lang="en-GB"/>
          </a:p>
        </p:txBody>
      </p:sp>
    </p:spTree>
    <p:extLst>
      <p:ext uri="{BB962C8B-B14F-4D97-AF65-F5344CB8AC3E}">
        <p14:creationId xmlns:p14="http://schemas.microsoft.com/office/powerpoint/2010/main" val="377319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BC760A-5818-42B4-9A93-ECC5F7909802}"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6F967D-4C70-4FEE-8900-24F399F73370}" type="slidenum">
              <a:rPr lang="en-GB" smtClean="0"/>
              <a:t>‹#›</a:t>
            </a:fld>
            <a:endParaRPr lang="en-GB"/>
          </a:p>
        </p:txBody>
      </p:sp>
    </p:spTree>
    <p:extLst>
      <p:ext uri="{BB962C8B-B14F-4D97-AF65-F5344CB8AC3E}">
        <p14:creationId xmlns:p14="http://schemas.microsoft.com/office/powerpoint/2010/main" val="1064701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BC760A-5818-42B4-9A93-ECC5F7909802}"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6F967D-4C70-4FEE-8900-24F399F73370}" type="slidenum">
              <a:rPr lang="en-GB" smtClean="0"/>
              <a:t>‹#›</a:t>
            </a:fld>
            <a:endParaRPr lang="en-GB"/>
          </a:p>
        </p:txBody>
      </p:sp>
    </p:spTree>
    <p:extLst>
      <p:ext uri="{BB962C8B-B14F-4D97-AF65-F5344CB8AC3E}">
        <p14:creationId xmlns:p14="http://schemas.microsoft.com/office/powerpoint/2010/main" val="223128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BC760A-5818-42B4-9A93-ECC5F7909802}"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6F967D-4C70-4FEE-8900-24F399F73370}" type="slidenum">
              <a:rPr lang="en-GB" smtClean="0"/>
              <a:t>‹#›</a:t>
            </a:fld>
            <a:endParaRPr lang="en-GB"/>
          </a:p>
        </p:txBody>
      </p:sp>
    </p:spTree>
    <p:extLst>
      <p:ext uri="{BB962C8B-B14F-4D97-AF65-F5344CB8AC3E}">
        <p14:creationId xmlns:p14="http://schemas.microsoft.com/office/powerpoint/2010/main" val="4138714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BC760A-5818-42B4-9A93-ECC5F7909802}"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6F967D-4C70-4FEE-8900-24F399F73370}" type="slidenum">
              <a:rPr lang="en-GB" smtClean="0"/>
              <a:t>‹#›</a:t>
            </a:fld>
            <a:endParaRPr lang="en-GB"/>
          </a:p>
        </p:txBody>
      </p:sp>
    </p:spTree>
    <p:extLst>
      <p:ext uri="{BB962C8B-B14F-4D97-AF65-F5344CB8AC3E}">
        <p14:creationId xmlns:p14="http://schemas.microsoft.com/office/powerpoint/2010/main" val="13061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BC760A-5818-42B4-9A93-ECC5F7909802}" type="datetimeFigureOut">
              <a:rPr lang="en-GB" smtClean="0"/>
              <a:t>19/07/2021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6F967D-4C70-4FEE-8900-24F399F73370}" type="slidenum">
              <a:rPr lang="en-GB" smtClean="0"/>
              <a:t>‹#›</a:t>
            </a:fld>
            <a:endParaRPr lang="en-GB"/>
          </a:p>
        </p:txBody>
      </p:sp>
    </p:spTree>
    <p:extLst>
      <p:ext uri="{BB962C8B-B14F-4D97-AF65-F5344CB8AC3E}">
        <p14:creationId xmlns:p14="http://schemas.microsoft.com/office/powerpoint/2010/main" val="544864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BC760A-5818-42B4-9A93-ECC5F7909802}" type="datetimeFigureOut">
              <a:rPr lang="en-GB" smtClean="0"/>
              <a:t>19/07/2021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6F967D-4C70-4FEE-8900-24F399F73370}" type="slidenum">
              <a:rPr lang="en-GB" smtClean="0"/>
              <a:t>‹#›</a:t>
            </a:fld>
            <a:endParaRPr lang="en-GB"/>
          </a:p>
        </p:txBody>
      </p:sp>
    </p:spTree>
    <p:extLst>
      <p:ext uri="{BB962C8B-B14F-4D97-AF65-F5344CB8AC3E}">
        <p14:creationId xmlns:p14="http://schemas.microsoft.com/office/powerpoint/2010/main" val="138410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BC760A-5818-42B4-9A93-ECC5F7909802}" type="datetimeFigureOut">
              <a:rPr lang="en-GB" smtClean="0"/>
              <a:t>19/07/2021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6F967D-4C70-4FEE-8900-24F399F73370}" type="slidenum">
              <a:rPr lang="en-GB" smtClean="0"/>
              <a:t>‹#›</a:t>
            </a:fld>
            <a:endParaRPr lang="en-GB"/>
          </a:p>
        </p:txBody>
      </p:sp>
    </p:spTree>
    <p:extLst>
      <p:ext uri="{BB962C8B-B14F-4D97-AF65-F5344CB8AC3E}">
        <p14:creationId xmlns:p14="http://schemas.microsoft.com/office/powerpoint/2010/main" val="2548668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C760A-5818-42B4-9A93-ECC5F7909802}" type="datetimeFigureOut">
              <a:rPr lang="en-GB" smtClean="0"/>
              <a:t>19/07/2021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6F967D-4C70-4FEE-8900-24F399F73370}" type="slidenum">
              <a:rPr lang="en-GB" smtClean="0"/>
              <a:t>‹#›</a:t>
            </a:fld>
            <a:endParaRPr lang="en-GB"/>
          </a:p>
        </p:txBody>
      </p:sp>
    </p:spTree>
    <p:extLst>
      <p:ext uri="{BB962C8B-B14F-4D97-AF65-F5344CB8AC3E}">
        <p14:creationId xmlns:p14="http://schemas.microsoft.com/office/powerpoint/2010/main" val="1274465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BC760A-5818-42B4-9A93-ECC5F7909802}" type="datetimeFigureOut">
              <a:rPr lang="en-GB" smtClean="0"/>
              <a:t>19/07/2021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6F967D-4C70-4FEE-8900-24F399F73370}" type="slidenum">
              <a:rPr lang="en-GB" smtClean="0"/>
              <a:t>‹#›</a:t>
            </a:fld>
            <a:endParaRPr lang="en-GB"/>
          </a:p>
        </p:txBody>
      </p:sp>
    </p:spTree>
    <p:extLst>
      <p:ext uri="{BB962C8B-B14F-4D97-AF65-F5344CB8AC3E}">
        <p14:creationId xmlns:p14="http://schemas.microsoft.com/office/powerpoint/2010/main" val="329696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BC760A-5818-42B4-9A93-ECC5F7909802}" type="datetimeFigureOut">
              <a:rPr lang="en-GB" smtClean="0"/>
              <a:t>19/07/2021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6F967D-4C70-4FEE-8900-24F399F73370}" type="slidenum">
              <a:rPr lang="en-GB" smtClean="0"/>
              <a:t>‹#›</a:t>
            </a:fld>
            <a:endParaRPr lang="en-GB"/>
          </a:p>
        </p:txBody>
      </p:sp>
    </p:spTree>
    <p:extLst>
      <p:ext uri="{BB962C8B-B14F-4D97-AF65-F5344CB8AC3E}">
        <p14:creationId xmlns:p14="http://schemas.microsoft.com/office/powerpoint/2010/main" val="3296752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C760A-5818-42B4-9A93-ECC5F7909802}" type="datetimeFigureOut">
              <a:rPr lang="en-GB" smtClean="0"/>
              <a:t>19/07/2021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F967D-4C70-4FEE-8900-24F399F73370}" type="slidenum">
              <a:rPr lang="en-GB" smtClean="0"/>
              <a:t>‹#›</a:t>
            </a:fld>
            <a:endParaRPr lang="en-GB"/>
          </a:p>
        </p:txBody>
      </p:sp>
    </p:spTree>
    <p:extLst>
      <p:ext uri="{BB962C8B-B14F-4D97-AF65-F5344CB8AC3E}">
        <p14:creationId xmlns:p14="http://schemas.microsoft.com/office/powerpoint/2010/main" val="923377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chunt@nationalacademy.org.u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mp"/><Relationship Id="rId1" Type="http://schemas.openxmlformats.org/officeDocument/2006/relationships/slideLayout" Target="../slideLayouts/slideLayout7.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517" y="1149928"/>
            <a:ext cx="4671753" cy="2643302"/>
          </a:xfrm>
        </p:spPr>
        <p:txBody>
          <a:bodyPr>
            <a:normAutofit fontScale="90000"/>
          </a:bodyPr>
          <a:lstStyle/>
          <a:p>
            <a:r>
              <a:rPr lang="en-GB" u="sng" dirty="0">
                <a:latin typeface="Perpetua Titling MT" panose="02020502060505020804" pitchFamily="18" charset="0"/>
              </a:rPr>
              <a:t>Girl Found Dead in abandoned cottage  </a:t>
            </a:r>
          </a:p>
        </p:txBody>
      </p:sp>
      <p:sp>
        <p:nvSpPr>
          <p:cNvPr id="3" name="Subtitle 2"/>
          <p:cNvSpPr>
            <a:spLocks noGrp="1"/>
          </p:cNvSpPr>
          <p:nvPr>
            <p:ph type="subTitle" idx="1"/>
          </p:nvPr>
        </p:nvSpPr>
        <p:spPr>
          <a:xfrm>
            <a:off x="432264" y="3793230"/>
            <a:ext cx="4838006" cy="2394065"/>
          </a:xfrm>
        </p:spPr>
        <p:txBody>
          <a:bodyPr>
            <a:normAutofit/>
          </a:bodyPr>
          <a:lstStyle/>
          <a:p>
            <a:pPr algn="l"/>
            <a:r>
              <a:rPr lang="en-GB" dirty="0"/>
              <a:t>A young girl, named locally as Porphyria, has been found dead in an abandoned cottage near a lake. The girl, pictured, did not live at the cottage, and so detectives are treating the death as suspicious. </a:t>
            </a:r>
          </a:p>
        </p:txBody>
      </p:sp>
      <p:pic>
        <p:nvPicPr>
          <p:cNvPr id="6" name="Picture 5"/>
          <p:cNvPicPr>
            <a:picLocks noChangeAspect="1"/>
          </p:cNvPicPr>
          <p:nvPr/>
        </p:nvPicPr>
        <p:blipFill rotWithShape="1">
          <a:blip r:embed="rId2"/>
          <a:srcRect l="2437" t="657" r="1765" b="1503"/>
          <a:stretch/>
        </p:blipFill>
        <p:spPr>
          <a:xfrm>
            <a:off x="5594466" y="282634"/>
            <a:ext cx="3549534" cy="6858000"/>
          </a:xfrm>
          <a:prstGeom prst="rect">
            <a:avLst/>
          </a:prstGeom>
        </p:spPr>
      </p:pic>
      <p:sp>
        <p:nvSpPr>
          <p:cNvPr id="7" name="Rectangle 6"/>
          <p:cNvSpPr/>
          <p:nvPr/>
        </p:nvSpPr>
        <p:spPr>
          <a:xfrm>
            <a:off x="0" y="0"/>
            <a:ext cx="9144000" cy="432262"/>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English Literature						AS Level</a:t>
            </a:r>
          </a:p>
        </p:txBody>
      </p:sp>
      <p:sp>
        <p:nvSpPr>
          <p:cNvPr id="8" name="Rounded Rectangle 7"/>
          <p:cNvSpPr/>
          <p:nvPr/>
        </p:nvSpPr>
        <p:spPr>
          <a:xfrm>
            <a:off x="191193" y="6068291"/>
            <a:ext cx="6508865" cy="706582"/>
          </a:xfrm>
          <a:prstGeom prst="round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Can you think of a more impressive newspaper headline based on the information?</a:t>
            </a:r>
          </a:p>
        </p:txBody>
      </p:sp>
    </p:spTree>
    <p:extLst>
      <p:ext uri="{BB962C8B-B14F-4D97-AF65-F5344CB8AC3E}">
        <p14:creationId xmlns:p14="http://schemas.microsoft.com/office/powerpoint/2010/main" val="1636107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824" y="410707"/>
            <a:ext cx="5439642" cy="6276695"/>
          </a:xfrm>
        </p:spPr>
        <p:txBody>
          <a:bodyPr>
            <a:noAutofit/>
          </a:bodyPr>
          <a:lstStyle/>
          <a:p>
            <a:pPr algn="ctr"/>
            <a:br>
              <a:rPr lang="en-GB" sz="2800" b="1" dirty="0"/>
            </a:br>
            <a:br>
              <a:rPr lang="en-GB" sz="2800" b="1" dirty="0"/>
            </a:br>
            <a:r>
              <a:rPr lang="en-GB" sz="2800" b="1" dirty="0"/>
              <a:t>Around the room are several images which potentially depict Porphyria.</a:t>
            </a:r>
            <a:br>
              <a:rPr lang="en-GB" sz="2800" b="1" dirty="0"/>
            </a:br>
            <a:br>
              <a:rPr lang="en-GB" sz="2800" b="1" dirty="0"/>
            </a:br>
            <a:r>
              <a:rPr lang="en-GB" sz="2800" b="1" dirty="0"/>
              <a:t>Select the one that you feel is the most accurate.</a:t>
            </a:r>
            <a:br>
              <a:rPr lang="en-GB" sz="2800" b="1" dirty="0"/>
            </a:br>
            <a:br>
              <a:rPr lang="en-GB" sz="2800" b="1" dirty="0"/>
            </a:br>
            <a:r>
              <a:rPr lang="en-GB" sz="2800" b="1" dirty="0">
                <a:solidFill>
                  <a:srgbClr val="FF0066"/>
                </a:solidFill>
              </a:rPr>
              <a:t>Be prepared to justify </a:t>
            </a:r>
            <a:r>
              <a:rPr lang="en-GB" sz="2800" b="1" u="sng" dirty="0">
                <a:solidFill>
                  <a:srgbClr val="FF0066"/>
                </a:solidFill>
              </a:rPr>
              <a:t>why</a:t>
            </a:r>
            <a:r>
              <a:rPr lang="en-GB" sz="2800" b="1" dirty="0">
                <a:solidFill>
                  <a:srgbClr val="FF0066"/>
                </a:solidFill>
              </a:rPr>
              <a:t> you have chosen that image. Try to link your thoughts to specific ideas/quotes from the poem.</a:t>
            </a:r>
            <a:br>
              <a:rPr lang="en-GB" sz="4000" b="1" dirty="0">
                <a:solidFill>
                  <a:srgbClr val="FF0066"/>
                </a:solidFill>
              </a:rPr>
            </a:br>
            <a:br>
              <a:rPr lang="en-GB" sz="2800" b="1" dirty="0"/>
            </a:br>
            <a:endParaRPr lang="en-GB" sz="2800" b="1" dirty="0"/>
          </a:p>
        </p:txBody>
      </p:sp>
      <p:pic>
        <p:nvPicPr>
          <p:cNvPr id="4" name="Picture 3"/>
          <p:cNvPicPr>
            <a:picLocks noChangeAspect="1"/>
          </p:cNvPicPr>
          <p:nvPr/>
        </p:nvPicPr>
        <p:blipFill rotWithShape="1">
          <a:blip r:embed="rId2"/>
          <a:srcRect l="2437" t="657" r="1765" b="1503"/>
          <a:stretch/>
        </p:blipFill>
        <p:spPr>
          <a:xfrm>
            <a:off x="5594466" y="282634"/>
            <a:ext cx="3549534" cy="6858000"/>
          </a:xfrm>
          <a:prstGeom prst="rect">
            <a:avLst/>
          </a:prstGeom>
        </p:spPr>
      </p:pic>
      <p:sp>
        <p:nvSpPr>
          <p:cNvPr id="5" name="Rectangle 4"/>
          <p:cNvSpPr/>
          <p:nvPr/>
        </p:nvSpPr>
        <p:spPr>
          <a:xfrm>
            <a:off x="0" y="0"/>
            <a:ext cx="9144000" cy="432262"/>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English Literature					AS Level</a:t>
            </a:r>
          </a:p>
        </p:txBody>
      </p:sp>
    </p:spTree>
    <p:extLst>
      <p:ext uri="{BB962C8B-B14F-4D97-AF65-F5344CB8AC3E}">
        <p14:creationId xmlns:p14="http://schemas.microsoft.com/office/powerpoint/2010/main" val="1813403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2437" t="657" r="1765" b="1503"/>
          <a:stretch/>
        </p:blipFill>
        <p:spPr>
          <a:xfrm>
            <a:off x="5594466" y="282634"/>
            <a:ext cx="3549534" cy="6858000"/>
          </a:xfrm>
          <a:prstGeom prst="rect">
            <a:avLst/>
          </a:prstGeom>
        </p:spPr>
      </p:pic>
      <p:sp>
        <p:nvSpPr>
          <p:cNvPr id="4" name="Rectangle 3"/>
          <p:cNvSpPr/>
          <p:nvPr/>
        </p:nvSpPr>
        <p:spPr>
          <a:xfrm>
            <a:off x="0" y="0"/>
            <a:ext cx="9144000" cy="432262"/>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English Literature						AS Level </a:t>
            </a:r>
          </a:p>
        </p:txBody>
      </p:sp>
      <p:sp>
        <p:nvSpPr>
          <p:cNvPr id="3" name="Title 2"/>
          <p:cNvSpPr>
            <a:spLocks noGrp="1"/>
          </p:cNvSpPr>
          <p:nvPr>
            <p:ph type="title"/>
          </p:nvPr>
        </p:nvSpPr>
        <p:spPr>
          <a:xfrm>
            <a:off x="236764" y="2714977"/>
            <a:ext cx="5876653" cy="3318599"/>
          </a:xfrm>
        </p:spPr>
        <p:txBody>
          <a:bodyPr>
            <a:normAutofit fontScale="90000"/>
          </a:bodyPr>
          <a:lstStyle/>
          <a:p>
            <a:r>
              <a:rPr lang="en-GB" sz="3600" b="1" dirty="0"/>
              <a:t>In pairs, choose 1 of these questions here. Jot down some thoughts on the paper that’s on your tables.</a:t>
            </a:r>
            <a:br>
              <a:rPr lang="en-GB" sz="3600" dirty="0"/>
            </a:br>
            <a:br>
              <a:rPr lang="en-GB" sz="3600" dirty="0"/>
            </a:br>
            <a:r>
              <a:rPr lang="en-GB" sz="3600" dirty="0"/>
              <a:t>How does Browning convey a sinister tone in the poem?</a:t>
            </a:r>
            <a:br>
              <a:rPr lang="en-GB" sz="3600" dirty="0"/>
            </a:br>
            <a:br>
              <a:rPr lang="en-GB" sz="3600" dirty="0"/>
            </a:br>
            <a:r>
              <a:rPr lang="en-GB" sz="3600" dirty="0"/>
              <a:t>How is the weather effective in foreshadowing Porphyria’s death?</a:t>
            </a:r>
            <a:br>
              <a:rPr lang="en-GB" sz="3600" dirty="0"/>
            </a:br>
            <a:br>
              <a:rPr lang="en-GB" sz="3600" dirty="0"/>
            </a:br>
            <a:r>
              <a:rPr lang="en-GB" sz="3600" dirty="0"/>
              <a:t>Does Porphyria seem weak and fragile to you? Justify your thoughts.</a:t>
            </a:r>
            <a:br>
              <a:rPr lang="en-GB" sz="3600" dirty="0"/>
            </a:br>
            <a:br>
              <a:rPr lang="en-GB" dirty="0"/>
            </a:br>
            <a:br>
              <a:rPr lang="en-GB" dirty="0"/>
            </a:br>
            <a:endParaRPr lang="en-GB" dirty="0"/>
          </a:p>
        </p:txBody>
      </p:sp>
    </p:spTree>
    <p:extLst>
      <p:ext uri="{BB962C8B-B14F-4D97-AF65-F5344CB8AC3E}">
        <p14:creationId xmlns:p14="http://schemas.microsoft.com/office/powerpoint/2010/main" val="3286607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2437" t="657" r="1765" b="1503"/>
          <a:stretch/>
        </p:blipFill>
        <p:spPr>
          <a:xfrm>
            <a:off x="5594466" y="282634"/>
            <a:ext cx="3549534" cy="6858000"/>
          </a:xfrm>
          <a:prstGeom prst="rect">
            <a:avLst/>
          </a:prstGeom>
        </p:spPr>
      </p:pic>
      <p:sp>
        <p:nvSpPr>
          <p:cNvPr id="4" name="Rectangle 3"/>
          <p:cNvSpPr/>
          <p:nvPr/>
        </p:nvSpPr>
        <p:spPr>
          <a:xfrm>
            <a:off x="0" y="0"/>
            <a:ext cx="9144000" cy="432262"/>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English Literature						AS Level </a:t>
            </a:r>
          </a:p>
        </p:txBody>
      </p:sp>
      <p:sp>
        <p:nvSpPr>
          <p:cNvPr id="3" name="Title 2"/>
          <p:cNvSpPr>
            <a:spLocks noGrp="1"/>
          </p:cNvSpPr>
          <p:nvPr>
            <p:ph type="title"/>
          </p:nvPr>
        </p:nvSpPr>
        <p:spPr>
          <a:xfrm>
            <a:off x="223701" y="1304189"/>
            <a:ext cx="6198364" cy="2651123"/>
          </a:xfrm>
        </p:spPr>
        <p:txBody>
          <a:bodyPr>
            <a:normAutofit/>
          </a:bodyPr>
          <a:lstStyle/>
          <a:p>
            <a:r>
              <a:rPr lang="en-GB" sz="3600" dirty="0"/>
              <a:t>Email: </a:t>
            </a:r>
            <a:br>
              <a:rPr lang="en-GB" sz="3600" dirty="0"/>
            </a:br>
            <a:br>
              <a:rPr lang="en-GB" sz="3600" dirty="0"/>
            </a:br>
            <a:r>
              <a:rPr lang="en-GB" sz="3600" dirty="0">
                <a:hlinkClick r:id="rId3"/>
              </a:rPr>
              <a:t>chunt@nationalacademy.org.uk</a:t>
            </a:r>
            <a:r>
              <a:rPr lang="en-GB" sz="3600" dirty="0"/>
              <a:t> </a:t>
            </a:r>
            <a:br>
              <a:rPr lang="en-GB" dirty="0"/>
            </a:br>
            <a:endParaRPr lang="en-GB" dirty="0"/>
          </a:p>
        </p:txBody>
      </p:sp>
    </p:spTree>
    <p:extLst>
      <p:ext uri="{BB962C8B-B14F-4D97-AF65-F5344CB8AC3E}">
        <p14:creationId xmlns:p14="http://schemas.microsoft.com/office/powerpoint/2010/main" val="426987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2437" t="657" r="1765" b="1503"/>
          <a:stretch/>
        </p:blipFill>
        <p:spPr>
          <a:xfrm>
            <a:off x="5594466" y="282634"/>
            <a:ext cx="3549534" cy="6858000"/>
          </a:xfrm>
          <a:prstGeom prst="rect">
            <a:avLst/>
          </a:prstGeom>
        </p:spPr>
      </p:pic>
      <p:sp>
        <p:nvSpPr>
          <p:cNvPr id="2" name="Title 1"/>
          <p:cNvSpPr>
            <a:spLocks noGrp="1"/>
          </p:cNvSpPr>
          <p:nvPr>
            <p:ph type="title"/>
          </p:nvPr>
        </p:nvSpPr>
        <p:spPr>
          <a:xfrm>
            <a:off x="179763" y="500062"/>
            <a:ext cx="7886700" cy="1325563"/>
          </a:xfrm>
        </p:spPr>
        <p:txBody>
          <a:bodyPr>
            <a:normAutofit/>
          </a:bodyPr>
          <a:lstStyle/>
          <a:p>
            <a:r>
              <a:rPr lang="en-GB" sz="5400" u="sng" dirty="0">
                <a:latin typeface="Perpetua Titling MT" panose="02020502060505020804" pitchFamily="18" charset="0"/>
              </a:rPr>
              <a:t>Detective Time </a:t>
            </a:r>
          </a:p>
        </p:txBody>
      </p:sp>
      <p:sp>
        <p:nvSpPr>
          <p:cNvPr id="3" name="Content Placeholder 2"/>
          <p:cNvSpPr>
            <a:spLocks noGrp="1"/>
          </p:cNvSpPr>
          <p:nvPr>
            <p:ph idx="1"/>
          </p:nvPr>
        </p:nvSpPr>
        <p:spPr>
          <a:xfrm>
            <a:off x="179763" y="1893425"/>
            <a:ext cx="5323262" cy="4351338"/>
          </a:xfrm>
        </p:spPr>
        <p:txBody>
          <a:bodyPr/>
          <a:lstStyle/>
          <a:p>
            <a:pPr marL="0" indent="0">
              <a:buNone/>
            </a:pPr>
            <a:r>
              <a:rPr lang="en-GB" dirty="0"/>
              <a:t>You need to solve the murder of Porphyria.</a:t>
            </a:r>
          </a:p>
          <a:p>
            <a:pPr marL="0" indent="0">
              <a:buNone/>
            </a:pPr>
            <a:r>
              <a:rPr lang="en-GB" dirty="0"/>
              <a:t> </a:t>
            </a:r>
          </a:p>
          <a:p>
            <a:pPr marL="0" indent="0">
              <a:buNone/>
            </a:pPr>
            <a:r>
              <a:rPr lang="en-GB" dirty="0"/>
              <a:t>In each envelope you have:</a:t>
            </a:r>
          </a:p>
          <a:p>
            <a:pPr marL="0" indent="0">
              <a:buNone/>
            </a:pPr>
            <a:r>
              <a:rPr lang="en-GB" i="1" dirty="0"/>
              <a:t>- Possible murder weapons</a:t>
            </a:r>
            <a:br>
              <a:rPr lang="en-GB" i="1" dirty="0"/>
            </a:br>
            <a:r>
              <a:rPr lang="en-GB" i="1" dirty="0"/>
              <a:t>- Possible suspects</a:t>
            </a:r>
            <a:br>
              <a:rPr lang="en-GB" i="1" dirty="0"/>
            </a:br>
            <a:r>
              <a:rPr lang="en-GB" i="1" dirty="0"/>
              <a:t>- Clues to what happened</a:t>
            </a:r>
          </a:p>
        </p:txBody>
      </p:sp>
      <p:sp>
        <p:nvSpPr>
          <p:cNvPr id="4" name="Rectangle 3"/>
          <p:cNvSpPr/>
          <p:nvPr/>
        </p:nvSpPr>
        <p:spPr>
          <a:xfrm>
            <a:off x="0" y="0"/>
            <a:ext cx="9144000" cy="432262"/>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English Literature						AS Level </a:t>
            </a:r>
          </a:p>
        </p:txBody>
      </p:sp>
      <p:sp>
        <p:nvSpPr>
          <p:cNvPr id="6" name="Rounded Rectangle 5"/>
          <p:cNvSpPr/>
          <p:nvPr/>
        </p:nvSpPr>
        <p:spPr>
          <a:xfrm>
            <a:off x="407324" y="5719156"/>
            <a:ext cx="5744094" cy="947651"/>
          </a:xfrm>
          <a:prstGeom prst="round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It is your job to sort through the evidence and decide </a:t>
            </a:r>
            <a:r>
              <a:rPr lang="en-GB" sz="2000" b="1" i="1" dirty="0">
                <a:solidFill>
                  <a:srgbClr val="FF0000"/>
                </a:solidFill>
              </a:rPr>
              <a:t>who</a:t>
            </a:r>
            <a:r>
              <a:rPr lang="en-GB" sz="2000" b="1" dirty="0">
                <a:solidFill>
                  <a:srgbClr val="FF0000"/>
                </a:solidFill>
              </a:rPr>
              <a:t> killed Porphyria</a:t>
            </a:r>
            <a:r>
              <a:rPr lang="en-GB" sz="2000" dirty="0"/>
              <a:t>, </a:t>
            </a:r>
            <a:r>
              <a:rPr lang="en-GB" sz="2000" b="1" i="1" dirty="0">
                <a:solidFill>
                  <a:srgbClr val="FFFF00"/>
                </a:solidFill>
              </a:rPr>
              <a:t>how</a:t>
            </a:r>
            <a:r>
              <a:rPr lang="en-GB" sz="2000" b="1" dirty="0">
                <a:solidFill>
                  <a:srgbClr val="FFFF00"/>
                </a:solidFill>
              </a:rPr>
              <a:t> they killed her</a:t>
            </a:r>
            <a:r>
              <a:rPr lang="en-GB" sz="2000" dirty="0"/>
              <a:t> and </a:t>
            </a:r>
            <a:r>
              <a:rPr lang="en-GB" sz="2000" b="1" i="1" dirty="0">
                <a:solidFill>
                  <a:srgbClr val="00B050"/>
                </a:solidFill>
              </a:rPr>
              <a:t>why</a:t>
            </a:r>
            <a:r>
              <a:rPr lang="en-GB" sz="2000" b="1" dirty="0">
                <a:solidFill>
                  <a:srgbClr val="00B050"/>
                </a:solidFill>
              </a:rPr>
              <a:t> they killed her </a:t>
            </a:r>
          </a:p>
        </p:txBody>
      </p:sp>
    </p:spTree>
    <p:extLst>
      <p:ext uri="{BB962C8B-B14F-4D97-AF65-F5344CB8AC3E}">
        <p14:creationId xmlns:p14="http://schemas.microsoft.com/office/powerpoint/2010/main" val="296160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4666557" cy="4351338"/>
          </a:xfrm>
        </p:spPr>
        <p:txBody>
          <a:bodyPr>
            <a:normAutofit/>
          </a:bodyPr>
          <a:lstStyle/>
          <a:p>
            <a:pPr marL="0" indent="0" algn="ctr">
              <a:buNone/>
            </a:pPr>
            <a:r>
              <a:rPr lang="en-GB" sz="6000" dirty="0">
                <a:latin typeface="Perpetua Titling MT" panose="02020502060505020804" pitchFamily="18" charset="0"/>
              </a:rPr>
              <a:t>And the verdict is…? </a:t>
            </a:r>
          </a:p>
        </p:txBody>
      </p:sp>
      <p:pic>
        <p:nvPicPr>
          <p:cNvPr id="4" name="Picture 3"/>
          <p:cNvPicPr>
            <a:picLocks noChangeAspect="1"/>
          </p:cNvPicPr>
          <p:nvPr/>
        </p:nvPicPr>
        <p:blipFill rotWithShape="1">
          <a:blip r:embed="rId2"/>
          <a:srcRect l="2437" t="657" r="1765" b="1503"/>
          <a:stretch/>
        </p:blipFill>
        <p:spPr>
          <a:xfrm>
            <a:off x="5594466" y="282634"/>
            <a:ext cx="3549534" cy="6858000"/>
          </a:xfrm>
          <a:prstGeom prst="rect">
            <a:avLst/>
          </a:prstGeom>
        </p:spPr>
      </p:pic>
      <p:sp>
        <p:nvSpPr>
          <p:cNvPr id="5" name="Rectangle 4"/>
          <p:cNvSpPr/>
          <p:nvPr/>
        </p:nvSpPr>
        <p:spPr>
          <a:xfrm>
            <a:off x="0" y="0"/>
            <a:ext cx="9144000" cy="432262"/>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English Literature						AS Level </a:t>
            </a:r>
          </a:p>
        </p:txBody>
      </p:sp>
    </p:spTree>
    <p:extLst>
      <p:ext uri="{BB962C8B-B14F-4D97-AF65-F5344CB8AC3E}">
        <p14:creationId xmlns:p14="http://schemas.microsoft.com/office/powerpoint/2010/main" val="2323750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545" y="432262"/>
            <a:ext cx="5123757" cy="2926714"/>
          </a:xfrm>
        </p:spPr>
        <p:txBody>
          <a:bodyPr>
            <a:normAutofit/>
          </a:bodyPr>
          <a:lstStyle/>
          <a:p>
            <a:pPr algn="ctr"/>
            <a:r>
              <a:rPr lang="en-GB" sz="6000" u="sng" dirty="0">
                <a:latin typeface="Perpetua Titling MT" panose="02020502060505020804" pitchFamily="18" charset="0"/>
              </a:rPr>
              <a:t>Porphyria's Lover </a:t>
            </a:r>
          </a:p>
        </p:txBody>
      </p:sp>
      <p:sp>
        <p:nvSpPr>
          <p:cNvPr id="3" name="Content Placeholder 2"/>
          <p:cNvSpPr>
            <a:spLocks noGrp="1"/>
          </p:cNvSpPr>
          <p:nvPr>
            <p:ph idx="1"/>
          </p:nvPr>
        </p:nvSpPr>
        <p:spPr>
          <a:xfrm>
            <a:off x="224443" y="2884517"/>
            <a:ext cx="4904509" cy="3632661"/>
          </a:xfrm>
        </p:spPr>
        <p:txBody>
          <a:bodyPr>
            <a:normAutofit/>
          </a:bodyPr>
          <a:lstStyle/>
          <a:p>
            <a:pPr marL="0" indent="0">
              <a:buNone/>
            </a:pPr>
            <a:r>
              <a:rPr lang="en-GB" u="sng" dirty="0">
                <a:latin typeface="Perpetua Titling MT" panose="02020502060505020804" pitchFamily="18" charset="0"/>
              </a:rPr>
              <a:t>Quick Questions for discussion:</a:t>
            </a:r>
          </a:p>
          <a:p>
            <a:pPr marL="514350" indent="-514350">
              <a:buFont typeface="+mj-lt"/>
              <a:buAutoNum type="arabicPeriod"/>
            </a:pPr>
            <a:r>
              <a:rPr lang="en-GB" dirty="0">
                <a:latin typeface="Perpetua Titling MT" panose="02020502060505020804" pitchFamily="18" charset="0"/>
              </a:rPr>
              <a:t>can you love somebody too much?</a:t>
            </a:r>
          </a:p>
          <a:p>
            <a:pPr marL="514350" indent="-514350">
              <a:buFont typeface="+mj-lt"/>
              <a:buAutoNum type="arabicPeriod"/>
            </a:pPr>
            <a:r>
              <a:rPr lang="en-GB" dirty="0">
                <a:latin typeface="Perpetua Titling MT" panose="02020502060505020804" pitchFamily="18" charset="0"/>
              </a:rPr>
              <a:t>is murder ever okay?</a:t>
            </a:r>
          </a:p>
          <a:p>
            <a:pPr marL="514350" indent="-514350">
              <a:buFont typeface="+mj-lt"/>
              <a:buAutoNum type="arabicPeriod"/>
            </a:pPr>
            <a:r>
              <a:rPr lang="en-GB" dirty="0">
                <a:latin typeface="Perpetua Titling MT" panose="02020502060505020804" pitchFamily="18" charset="0"/>
              </a:rPr>
              <a:t>can love make you crazy? </a:t>
            </a:r>
            <a:r>
              <a:rPr lang="en-GB" u="sng" dirty="0">
                <a:latin typeface="Perpetua Titling MT" panose="02020502060505020804" pitchFamily="18" charset="0"/>
              </a:rPr>
              <a:t> </a:t>
            </a:r>
          </a:p>
        </p:txBody>
      </p:sp>
      <p:pic>
        <p:nvPicPr>
          <p:cNvPr id="5" name="Picture 4"/>
          <p:cNvPicPr>
            <a:picLocks noChangeAspect="1"/>
          </p:cNvPicPr>
          <p:nvPr/>
        </p:nvPicPr>
        <p:blipFill rotWithShape="1">
          <a:blip r:embed="rId2"/>
          <a:srcRect l="2437" t="657" r="1765" b="1503"/>
          <a:stretch/>
        </p:blipFill>
        <p:spPr>
          <a:xfrm>
            <a:off x="5594466" y="282634"/>
            <a:ext cx="3549534" cy="6858000"/>
          </a:xfrm>
          <a:prstGeom prst="rect">
            <a:avLst/>
          </a:prstGeom>
        </p:spPr>
      </p:pic>
      <p:sp>
        <p:nvSpPr>
          <p:cNvPr id="6" name="Rectangle 5"/>
          <p:cNvSpPr/>
          <p:nvPr/>
        </p:nvSpPr>
        <p:spPr>
          <a:xfrm>
            <a:off x="0" y="0"/>
            <a:ext cx="9144000" cy="432262"/>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English Literature						AS Level </a:t>
            </a:r>
          </a:p>
        </p:txBody>
      </p:sp>
    </p:spTree>
    <p:extLst>
      <p:ext uri="{BB962C8B-B14F-4D97-AF65-F5344CB8AC3E}">
        <p14:creationId xmlns:p14="http://schemas.microsoft.com/office/powerpoint/2010/main" val="168330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33" y="723856"/>
            <a:ext cx="5095703" cy="1325563"/>
          </a:xfrm>
        </p:spPr>
        <p:txBody>
          <a:bodyPr>
            <a:noAutofit/>
          </a:bodyPr>
          <a:lstStyle/>
          <a:p>
            <a:pPr algn="ctr"/>
            <a:r>
              <a:rPr lang="en-GB" sz="3600" dirty="0">
                <a:latin typeface="Perpetua Titling MT" panose="02020502060505020804" pitchFamily="18" charset="0"/>
              </a:rPr>
              <a:t>Porphyria’s Lover – The Poem </a:t>
            </a:r>
          </a:p>
        </p:txBody>
      </p:sp>
      <p:sp>
        <p:nvSpPr>
          <p:cNvPr id="3" name="Content Placeholder 2"/>
          <p:cNvSpPr>
            <a:spLocks noGrp="1"/>
          </p:cNvSpPr>
          <p:nvPr>
            <p:ph idx="1"/>
          </p:nvPr>
        </p:nvSpPr>
        <p:spPr>
          <a:xfrm>
            <a:off x="628650" y="2049419"/>
            <a:ext cx="3893474" cy="4642933"/>
          </a:xfrm>
        </p:spPr>
        <p:txBody>
          <a:bodyPr/>
          <a:lstStyle/>
          <a:p>
            <a:r>
              <a:rPr lang="en-GB" dirty="0"/>
              <a:t>Written by Robert Browning in 1836</a:t>
            </a:r>
          </a:p>
          <a:p>
            <a:r>
              <a:rPr lang="en-GB" dirty="0"/>
              <a:t>It is a ‘dramatic monologue’ </a:t>
            </a:r>
          </a:p>
          <a:p>
            <a:r>
              <a:rPr lang="en-GB" dirty="0"/>
              <a:t>Focuses on a mad narrator and his strong love for Porphyria </a:t>
            </a:r>
          </a:p>
          <a:p>
            <a:r>
              <a:rPr lang="en-GB" dirty="0"/>
              <a:t>The narrator strangles Porphyria with her hair </a:t>
            </a:r>
          </a:p>
        </p:txBody>
      </p:sp>
      <p:pic>
        <p:nvPicPr>
          <p:cNvPr id="5" name="Picture 4"/>
          <p:cNvPicPr>
            <a:picLocks noChangeAspect="1"/>
          </p:cNvPicPr>
          <p:nvPr/>
        </p:nvPicPr>
        <p:blipFill rotWithShape="1">
          <a:blip r:embed="rId2"/>
          <a:srcRect l="2437" t="657" r="1765" b="1503"/>
          <a:stretch/>
        </p:blipFill>
        <p:spPr>
          <a:xfrm>
            <a:off x="5594466" y="282634"/>
            <a:ext cx="3549534" cy="6858000"/>
          </a:xfrm>
          <a:prstGeom prst="rect">
            <a:avLst/>
          </a:prstGeom>
        </p:spPr>
      </p:pic>
      <p:sp>
        <p:nvSpPr>
          <p:cNvPr id="6" name="Rectangle 5"/>
          <p:cNvSpPr/>
          <p:nvPr/>
        </p:nvSpPr>
        <p:spPr>
          <a:xfrm>
            <a:off x="0" y="0"/>
            <a:ext cx="9144000" cy="432262"/>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English Literature						AS Level </a:t>
            </a:r>
          </a:p>
        </p:txBody>
      </p:sp>
      <p:sp>
        <p:nvSpPr>
          <p:cNvPr id="4" name="Oval Callout 3"/>
          <p:cNvSpPr/>
          <p:nvPr/>
        </p:nvSpPr>
        <p:spPr>
          <a:xfrm rot="1775121">
            <a:off x="4312693" y="2101755"/>
            <a:ext cx="2579426" cy="1609879"/>
          </a:xfrm>
          <a:prstGeom prst="wedgeEllipseCallout">
            <a:avLst>
              <a:gd name="adj1" fmla="val -79194"/>
              <a:gd name="adj2" fmla="val 11071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7" name="TextBox 6"/>
          <p:cNvSpPr txBox="1"/>
          <p:nvPr/>
        </p:nvSpPr>
        <p:spPr>
          <a:xfrm>
            <a:off x="4572000" y="2361061"/>
            <a:ext cx="2033516" cy="1200329"/>
          </a:xfrm>
          <a:prstGeom prst="rect">
            <a:avLst/>
          </a:prstGeom>
          <a:noFill/>
        </p:spPr>
        <p:txBody>
          <a:bodyPr wrap="square" rtlCol="0">
            <a:spAutoFit/>
          </a:bodyPr>
          <a:lstStyle/>
          <a:p>
            <a:pPr algn="ctr"/>
            <a:r>
              <a:rPr lang="en-GB" sz="2400" dirty="0"/>
              <a:t>Where have we seen this before?</a:t>
            </a:r>
          </a:p>
        </p:txBody>
      </p:sp>
    </p:spTree>
    <p:extLst>
      <p:ext uri="{BB962C8B-B14F-4D97-AF65-F5344CB8AC3E}">
        <p14:creationId xmlns:p14="http://schemas.microsoft.com/office/powerpoint/2010/main" val="291914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2437" t="657" r="1765" b="1503"/>
          <a:stretch/>
        </p:blipFill>
        <p:spPr>
          <a:xfrm>
            <a:off x="5594466" y="282634"/>
            <a:ext cx="3549534" cy="6858000"/>
          </a:xfrm>
          <a:prstGeom prst="rect">
            <a:avLst/>
          </a:prstGeom>
        </p:spPr>
      </p:pic>
      <p:sp>
        <p:nvSpPr>
          <p:cNvPr id="5" name="Rectangle 4"/>
          <p:cNvSpPr/>
          <p:nvPr/>
        </p:nvSpPr>
        <p:spPr>
          <a:xfrm>
            <a:off x="0" y="0"/>
            <a:ext cx="9144000" cy="432262"/>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English Literature						AS Level </a:t>
            </a:r>
          </a:p>
        </p:txBody>
      </p:sp>
      <p:sp>
        <p:nvSpPr>
          <p:cNvPr id="6" name="Content Placeholder 2"/>
          <p:cNvSpPr txBox="1">
            <a:spLocks/>
          </p:cNvSpPr>
          <p:nvPr/>
        </p:nvSpPr>
        <p:spPr>
          <a:xfrm>
            <a:off x="277091" y="714896"/>
            <a:ext cx="5317375" cy="1794336"/>
          </a:xfrm>
          <a:prstGeom prst="rect">
            <a:avLst/>
          </a:prstGeom>
          <a:solidFill>
            <a:schemeClr val="bg2">
              <a:lumMod val="90000"/>
            </a:schemeClr>
          </a:solidFill>
          <a:ln>
            <a:solidFill>
              <a:schemeClr val="tx1"/>
            </a:solidFill>
          </a:ln>
        </p:spPr>
        <p:style>
          <a:lnRef idx="3">
            <a:schemeClr val="lt1"/>
          </a:lnRef>
          <a:fillRef idx="1">
            <a:schemeClr val="accent2"/>
          </a:fillRef>
          <a:effectRef idx="1">
            <a:schemeClr val="accent2"/>
          </a:effectRef>
          <a:fontRef idx="minor">
            <a:schemeClr val="lt1"/>
          </a:fontRef>
        </p:style>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buFont typeface="Arial" panose="020B0604020202020204" pitchFamily="34" charset="0"/>
              <a:buNone/>
              <a:defRPr/>
            </a:pPr>
            <a:r>
              <a:rPr lang="en-GB" sz="2200" b="1" dirty="0">
                <a:solidFill>
                  <a:schemeClr val="tx1"/>
                </a:solidFill>
              </a:rPr>
              <a:t>  </a:t>
            </a:r>
            <a:r>
              <a:rPr lang="en-GB" sz="2200" dirty="0">
                <a:solidFill>
                  <a:schemeClr val="tx1"/>
                </a:solidFill>
              </a:rPr>
              <a:t>The speaker in the poem lives in a cottage in the countryside. His lover, a young woman named Porphyria, comes in out of a storm and proceeds to make a fire and bring cheer to the cottage. She embraces the speaker, offering him her bare shoulder. </a:t>
            </a:r>
          </a:p>
          <a:p>
            <a:pPr>
              <a:defRPr/>
            </a:pPr>
            <a:endParaRPr lang="en-GB" dirty="0"/>
          </a:p>
        </p:txBody>
      </p:sp>
      <p:sp>
        <p:nvSpPr>
          <p:cNvPr id="7" name="Rectangle 6"/>
          <p:cNvSpPr/>
          <p:nvPr/>
        </p:nvSpPr>
        <p:spPr>
          <a:xfrm>
            <a:off x="277091" y="2618776"/>
            <a:ext cx="5379720" cy="2246769"/>
          </a:xfrm>
          <a:prstGeom prst="rect">
            <a:avLst/>
          </a:prstGeom>
          <a:solidFill>
            <a:schemeClr val="bg2">
              <a:lumMod val="50000"/>
            </a:schemeClr>
          </a:solidFill>
          <a:ln>
            <a:solidFill>
              <a:schemeClr val="tx1"/>
            </a:solidFill>
          </a:ln>
        </p:spPr>
        <p:style>
          <a:lnRef idx="3">
            <a:schemeClr val="lt1"/>
          </a:lnRef>
          <a:fillRef idx="1">
            <a:schemeClr val="accent5"/>
          </a:fillRef>
          <a:effectRef idx="1">
            <a:schemeClr val="accent5"/>
          </a:effectRef>
          <a:fontRef idx="minor">
            <a:schemeClr val="lt1"/>
          </a:fontRef>
        </p:style>
        <p:txBody>
          <a:bodyPr wrap="square">
            <a:spAutoFit/>
          </a:bodyPr>
          <a:lstStyle/>
          <a:p>
            <a:pPr>
              <a:buFont typeface="Arial" pitchFamily="34" charset="0"/>
              <a:buNone/>
            </a:pPr>
            <a:r>
              <a:rPr lang="en-GB" sz="2000" dirty="0"/>
              <a:t>He does not speak to her, instead, he listens as she tells him how she is going against her family and friends to be with him. He realises that she “worships” him at this instant. Realising that she will eventually miss her family and leave him, and wanting to preserve the moment, he wraps her hair around her neck and strangles her.</a:t>
            </a:r>
          </a:p>
        </p:txBody>
      </p:sp>
      <p:sp>
        <p:nvSpPr>
          <p:cNvPr id="8" name="Rectangle 7"/>
          <p:cNvSpPr/>
          <p:nvPr/>
        </p:nvSpPr>
        <p:spPr>
          <a:xfrm>
            <a:off x="277091" y="5006862"/>
            <a:ext cx="5259185" cy="1719735"/>
          </a:xfrm>
          <a:prstGeom prst="rect">
            <a:avLst/>
          </a:prstGeom>
          <a:solidFill>
            <a:schemeClr val="tx1">
              <a:lumMod val="75000"/>
              <a:lumOff val="25000"/>
            </a:schemeClr>
          </a:solidFill>
          <a:ln>
            <a:solidFill>
              <a:schemeClr val="tx1"/>
            </a:solidFill>
          </a:ln>
        </p:spPr>
        <p:style>
          <a:lnRef idx="3">
            <a:schemeClr val="lt1"/>
          </a:lnRef>
          <a:fillRef idx="1">
            <a:schemeClr val="accent6"/>
          </a:fillRef>
          <a:effectRef idx="1">
            <a:schemeClr val="accent6"/>
          </a:effectRef>
          <a:fontRef idx="minor">
            <a:schemeClr val="lt1"/>
          </a:fontRef>
        </p:style>
        <p:txBody>
          <a:bodyPr wrap="square">
            <a:spAutoFit/>
          </a:bodyPr>
          <a:lstStyle/>
          <a:p>
            <a:pPr>
              <a:buFont typeface="Arial" pitchFamily="34" charset="0"/>
              <a:buNone/>
            </a:pPr>
            <a:r>
              <a:rPr lang="en-GB" sz="2100" dirty="0"/>
              <a:t>He then toys with her corpse, opening the eyes and propping the body up against his side. He sits with her body this way the entire night, remarking that God has not yet moved to punish him.</a:t>
            </a:r>
          </a:p>
        </p:txBody>
      </p:sp>
    </p:spTree>
    <p:extLst>
      <p:ext uri="{BB962C8B-B14F-4D97-AF65-F5344CB8AC3E}">
        <p14:creationId xmlns:p14="http://schemas.microsoft.com/office/powerpoint/2010/main" val="401175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0931" y="1851750"/>
            <a:ext cx="5253535" cy="4807187"/>
          </a:xfrm>
        </p:spPr>
        <p:txBody>
          <a:bodyPr>
            <a:normAutofit lnSpcReduction="10000"/>
          </a:bodyPr>
          <a:lstStyle/>
          <a:p>
            <a:pPr marL="0" indent="0">
              <a:buNone/>
            </a:pPr>
            <a:r>
              <a:rPr lang="en-GB" dirty="0"/>
              <a:t>A huge part of advanced level study is independent learning.</a:t>
            </a:r>
          </a:p>
          <a:p>
            <a:pPr marL="0" indent="0">
              <a:buNone/>
            </a:pPr>
            <a:endParaRPr lang="en-GB" dirty="0"/>
          </a:p>
          <a:p>
            <a:pPr marL="0" indent="0">
              <a:buNone/>
            </a:pPr>
            <a:r>
              <a:rPr lang="en-GB" dirty="0"/>
              <a:t>You MUST be prepared to do a lot of the work by yourself.</a:t>
            </a:r>
          </a:p>
          <a:p>
            <a:pPr marL="0" indent="0">
              <a:buNone/>
            </a:pPr>
            <a:r>
              <a:rPr lang="en-GB" dirty="0"/>
              <a:t>In English, your teacher will not tell you everything you need to know about a poem or a novel; you are expected to read and research them for yourself and use your lessons to analyse, explore and evaluate.</a:t>
            </a:r>
          </a:p>
        </p:txBody>
      </p:sp>
      <p:pic>
        <p:nvPicPr>
          <p:cNvPr id="4" name="Picture 3"/>
          <p:cNvPicPr>
            <a:picLocks noChangeAspect="1"/>
          </p:cNvPicPr>
          <p:nvPr/>
        </p:nvPicPr>
        <p:blipFill rotWithShape="1">
          <a:blip r:embed="rId2"/>
          <a:srcRect l="2437" t="657" r="1765" b="1503"/>
          <a:stretch/>
        </p:blipFill>
        <p:spPr>
          <a:xfrm>
            <a:off x="5594466" y="282634"/>
            <a:ext cx="3549534" cy="6858000"/>
          </a:xfrm>
          <a:prstGeom prst="rect">
            <a:avLst/>
          </a:prstGeom>
        </p:spPr>
      </p:pic>
      <p:sp>
        <p:nvSpPr>
          <p:cNvPr id="5" name="Rectangle 4"/>
          <p:cNvSpPr/>
          <p:nvPr/>
        </p:nvSpPr>
        <p:spPr>
          <a:xfrm>
            <a:off x="0" y="0"/>
            <a:ext cx="9144000" cy="432262"/>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English Literature						AS Level </a:t>
            </a:r>
          </a:p>
        </p:txBody>
      </p:sp>
    </p:spTree>
    <p:extLst>
      <p:ext uri="{BB962C8B-B14F-4D97-AF65-F5344CB8AC3E}">
        <p14:creationId xmlns:p14="http://schemas.microsoft.com/office/powerpoint/2010/main" val="3078676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603" y="206946"/>
            <a:ext cx="8570793" cy="6444108"/>
          </a:xfrm>
          <a:prstGeom prst="rect">
            <a:avLst/>
          </a:prstGeom>
        </p:spPr>
      </p:pic>
      <p:sp>
        <p:nvSpPr>
          <p:cNvPr id="5" name="Freeform 4"/>
          <p:cNvSpPr/>
          <p:nvPr/>
        </p:nvSpPr>
        <p:spPr>
          <a:xfrm>
            <a:off x="300251" y="3275463"/>
            <a:ext cx="8557146" cy="3357409"/>
          </a:xfrm>
          <a:custGeom>
            <a:avLst/>
            <a:gdLst>
              <a:gd name="connsiteX0" fmla="*/ 0 w 8557146"/>
              <a:gd name="connsiteY0" fmla="*/ 818865 h 3357409"/>
              <a:gd name="connsiteX1" fmla="*/ 218364 w 8557146"/>
              <a:gd name="connsiteY1" fmla="*/ 668740 h 3357409"/>
              <a:gd name="connsiteX2" fmla="*/ 1378424 w 8557146"/>
              <a:gd name="connsiteY2" fmla="*/ 0 h 3357409"/>
              <a:gd name="connsiteX3" fmla="*/ 1228298 w 8557146"/>
              <a:gd name="connsiteY3" fmla="*/ 1201003 h 3357409"/>
              <a:gd name="connsiteX4" fmla="*/ 1173707 w 8557146"/>
              <a:gd name="connsiteY4" fmla="*/ 1241946 h 3357409"/>
              <a:gd name="connsiteX5" fmla="*/ 1091821 w 8557146"/>
              <a:gd name="connsiteY5" fmla="*/ 1473958 h 3357409"/>
              <a:gd name="connsiteX6" fmla="*/ 1009934 w 8557146"/>
              <a:gd name="connsiteY6" fmla="*/ 1569492 h 3357409"/>
              <a:gd name="connsiteX7" fmla="*/ 968991 w 8557146"/>
              <a:gd name="connsiteY7" fmla="*/ 1624083 h 3357409"/>
              <a:gd name="connsiteX8" fmla="*/ 682388 w 8557146"/>
              <a:gd name="connsiteY8" fmla="*/ 2129050 h 3357409"/>
              <a:gd name="connsiteX9" fmla="*/ 313898 w 8557146"/>
              <a:gd name="connsiteY9" fmla="*/ 2920621 h 3357409"/>
              <a:gd name="connsiteX10" fmla="*/ 1514901 w 8557146"/>
              <a:gd name="connsiteY10" fmla="*/ 2156346 h 3357409"/>
              <a:gd name="connsiteX11" fmla="*/ 2442949 w 8557146"/>
              <a:gd name="connsiteY11" fmla="*/ 1787856 h 3357409"/>
              <a:gd name="connsiteX12" fmla="*/ 3862316 w 8557146"/>
              <a:gd name="connsiteY12" fmla="*/ 696036 h 3357409"/>
              <a:gd name="connsiteX13" fmla="*/ 4367283 w 8557146"/>
              <a:gd name="connsiteY13" fmla="*/ 409433 h 3357409"/>
              <a:gd name="connsiteX14" fmla="*/ 4503761 w 8557146"/>
              <a:gd name="connsiteY14" fmla="*/ 259307 h 3357409"/>
              <a:gd name="connsiteX15" fmla="*/ 4599295 w 8557146"/>
              <a:gd name="connsiteY15" fmla="*/ 177421 h 3357409"/>
              <a:gd name="connsiteX16" fmla="*/ 4490113 w 8557146"/>
              <a:gd name="connsiteY16" fmla="*/ 1419367 h 3357409"/>
              <a:gd name="connsiteX17" fmla="*/ 4285397 w 8557146"/>
              <a:gd name="connsiteY17" fmla="*/ 2674961 h 3357409"/>
              <a:gd name="connsiteX18" fmla="*/ 4271749 w 8557146"/>
              <a:gd name="connsiteY18" fmla="*/ 3357349 h 3357409"/>
              <a:gd name="connsiteX19" fmla="*/ 4790364 w 8557146"/>
              <a:gd name="connsiteY19" fmla="*/ 2661313 h 3357409"/>
              <a:gd name="connsiteX20" fmla="*/ 6155140 w 8557146"/>
              <a:gd name="connsiteY20" fmla="*/ 1105468 h 3357409"/>
              <a:gd name="connsiteX21" fmla="*/ 7001301 w 8557146"/>
              <a:gd name="connsiteY21" fmla="*/ 13647 h 3357409"/>
              <a:gd name="connsiteX22" fmla="*/ 7465325 w 8557146"/>
              <a:gd name="connsiteY22" fmla="*/ 1514901 h 3357409"/>
              <a:gd name="connsiteX23" fmla="*/ 7738280 w 8557146"/>
              <a:gd name="connsiteY23" fmla="*/ 2920621 h 3357409"/>
              <a:gd name="connsiteX24" fmla="*/ 7765576 w 8557146"/>
              <a:gd name="connsiteY24" fmla="*/ 3002507 h 3357409"/>
              <a:gd name="connsiteX25" fmla="*/ 7806519 w 8557146"/>
              <a:gd name="connsiteY25" fmla="*/ 3193576 h 3357409"/>
              <a:gd name="connsiteX26" fmla="*/ 8447964 w 8557146"/>
              <a:gd name="connsiteY26" fmla="*/ 259307 h 3357409"/>
              <a:gd name="connsiteX27" fmla="*/ 8516203 w 8557146"/>
              <a:gd name="connsiteY27" fmla="*/ 150125 h 3357409"/>
              <a:gd name="connsiteX28" fmla="*/ 8557146 w 8557146"/>
              <a:gd name="connsiteY28" fmla="*/ 122830 h 3357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557146" h="3357409">
                <a:moveTo>
                  <a:pt x="0" y="818865"/>
                </a:moveTo>
                <a:cubicBezTo>
                  <a:pt x="229106" y="786137"/>
                  <a:pt x="-64846" y="848964"/>
                  <a:pt x="218364" y="668740"/>
                </a:cubicBezTo>
                <a:cubicBezTo>
                  <a:pt x="884838" y="244620"/>
                  <a:pt x="956710" y="210854"/>
                  <a:pt x="1378424" y="0"/>
                </a:cubicBezTo>
                <a:cubicBezTo>
                  <a:pt x="1328382" y="400334"/>
                  <a:pt x="1293915" y="802925"/>
                  <a:pt x="1228298" y="1201003"/>
                </a:cubicBezTo>
                <a:cubicBezTo>
                  <a:pt x="1224599" y="1223446"/>
                  <a:pt x="1183879" y="1221601"/>
                  <a:pt x="1173707" y="1241946"/>
                </a:cubicBezTo>
                <a:cubicBezTo>
                  <a:pt x="1137030" y="1315301"/>
                  <a:pt x="1128498" y="1400604"/>
                  <a:pt x="1091821" y="1473958"/>
                </a:cubicBezTo>
                <a:cubicBezTo>
                  <a:pt x="1073064" y="1511472"/>
                  <a:pt x="1036493" y="1537031"/>
                  <a:pt x="1009934" y="1569492"/>
                </a:cubicBezTo>
                <a:cubicBezTo>
                  <a:pt x="995530" y="1587097"/>
                  <a:pt x="980482" y="1604453"/>
                  <a:pt x="968991" y="1624083"/>
                </a:cubicBezTo>
                <a:cubicBezTo>
                  <a:pt x="871217" y="1791114"/>
                  <a:pt x="769670" y="1956304"/>
                  <a:pt x="682388" y="2129050"/>
                </a:cubicBezTo>
                <a:cubicBezTo>
                  <a:pt x="551136" y="2388820"/>
                  <a:pt x="23008" y="2911083"/>
                  <a:pt x="313898" y="2920621"/>
                </a:cubicBezTo>
                <a:cubicBezTo>
                  <a:pt x="788163" y="2936171"/>
                  <a:pt x="1095984" y="2379231"/>
                  <a:pt x="1514901" y="2156346"/>
                </a:cubicBezTo>
                <a:cubicBezTo>
                  <a:pt x="1808742" y="2000007"/>
                  <a:pt x="2160330" y="1963671"/>
                  <a:pt x="2442949" y="1787856"/>
                </a:cubicBezTo>
                <a:cubicBezTo>
                  <a:pt x="2949786" y="1472557"/>
                  <a:pt x="3377059" y="1043631"/>
                  <a:pt x="3862316" y="696036"/>
                </a:cubicBezTo>
                <a:cubicBezTo>
                  <a:pt x="4019658" y="583330"/>
                  <a:pt x="4207300" y="518358"/>
                  <a:pt x="4367283" y="409433"/>
                </a:cubicBezTo>
                <a:cubicBezTo>
                  <a:pt x="4423186" y="371372"/>
                  <a:pt x="4455940" y="307128"/>
                  <a:pt x="4503761" y="259307"/>
                </a:cubicBezTo>
                <a:cubicBezTo>
                  <a:pt x="4533418" y="229650"/>
                  <a:pt x="4567450" y="204716"/>
                  <a:pt x="4599295" y="177421"/>
                </a:cubicBezTo>
                <a:cubicBezTo>
                  <a:pt x="4562901" y="591403"/>
                  <a:pt x="4541936" y="1007032"/>
                  <a:pt x="4490113" y="1419367"/>
                </a:cubicBezTo>
                <a:cubicBezTo>
                  <a:pt x="4437232" y="1840115"/>
                  <a:pt x="4332878" y="2253570"/>
                  <a:pt x="4285397" y="2674961"/>
                </a:cubicBezTo>
                <a:cubicBezTo>
                  <a:pt x="4259923" y="2901039"/>
                  <a:pt x="4044324" y="3363496"/>
                  <a:pt x="4271749" y="3357349"/>
                </a:cubicBezTo>
                <a:cubicBezTo>
                  <a:pt x="4560977" y="3349532"/>
                  <a:pt x="4604740" y="2883254"/>
                  <a:pt x="4790364" y="2661313"/>
                </a:cubicBezTo>
                <a:cubicBezTo>
                  <a:pt x="5232953" y="2132131"/>
                  <a:pt x="5733226" y="1651277"/>
                  <a:pt x="6155140" y="1105468"/>
                </a:cubicBezTo>
                <a:cubicBezTo>
                  <a:pt x="7234498" y="-290844"/>
                  <a:pt x="5785007" y="1061013"/>
                  <a:pt x="7001301" y="13647"/>
                </a:cubicBezTo>
                <a:cubicBezTo>
                  <a:pt x="7155976" y="514065"/>
                  <a:pt x="7365486" y="1000727"/>
                  <a:pt x="7465325" y="1514901"/>
                </a:cubicBezTo>
                <a:cubicBezTo>
                  <a:pt x="7556310" y="1983474"/>
                  <a:pt x="7643843" y="2452731"/>
                  <a:pt x="7738280" y="2920621"/>
                </a:cubicBezTo>
                <a:cubicBezTo>
                  <a:pt x="7743972" y="2948824"/>
                  <a:pt x="7758598" y="2974594"/>
                  <a:pt x="7765576" y="3002507"/>
                </a:cubicBezTo>
                <a:cubicBezTo>
                  <a:pt x="7781374" y="3065698"/>
                  <a:pt x="7792871" y="3129886"/>
                  <a:pt x="7806519" y="3193576"/>
                </a:cubicBezTo>
                <a:cubicBezTo>
                  <a:pt x="8020334" y="2215486"/>
                  <a:pt x="8220603" y="1234337"/>
                  <a:pt x="8447964" y="259307"/>
                </a:cubicBezTo>
                <a:cubicBezTo>
                  <a:pt x="8457710" y="217511"/>
                  <a:pt x="8489393" y="183638"/>
                  <a:pt x="8516203" y="150125"/>
                </a:cubicBezTo>
                <a:cubicBezTo>
                  <a:pt x="8526450" y="137317"/>
                  <a:pt x="8557146" y="122830"/>
                  <a:pt x="8557146" y="122830"/>
                </a:cubicBezTo>
              </a:path>
            </a:pathLst>
          </a:custGeom>
          <a:ln w="76200">
            <a:solidFill>
              <a:srgbClr val="FF0000"/>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50122" y="65041"/>
            <a:ext cx="2442950" cy="24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7522188" y="353919"/>
            <a:ext cx="2442950" cy="24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7992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824" y="410707"/>
            <a:ext cx="5439642" cy="6276695"/>
          </a:xfrm>
        </p:spPr>
        <p:txBody>
          <a:bodyPr>
            <a:noAutofit/>
          </a:bodyPr>
          <a:lstStyle/>
          <a:p>
            <a:pPr algn="ctr"/>
            <a:r>
              <a:rPr lang="en-GB" sz="2800" b="1" dirty="0"/>
              <a:t>Read the poem…</a:t>
            </a:r>
            <a:br>
              <a:rPr lang="en-GB" sz="2800" b="1" dirty="0"/>
            </a:br>
            <a:br>
              <a:rPr lang="en-GB" sz="2800" b="1" dirty="0"/>
            </a:br>
            <a:r>
              <a:rPr lang="en-GB" sz="4000" b="1" dirty="0"/>
              <a:t>Did Porphyria’s lover actually love her at all?</a:t>
            </a:r>
            <a:br>
              <a:rPr lang="en-GB" sz="4000" b="1" dirty="0"/>
            </a:br>
            <a:br>
              <a:rPr lang="en-GB" sz="4000" b="1" dirty="0"/>
            </a:br>
            <a:br>
              <a:rPr lang="en-GB" sz="4000" b="1" dirty="0"/>
            </a:br>
            <a:br>
              <a:rPr lang="en-GB" sz="2800" b="1" dirty="0"/>
            </a:br>
            <a:endParaRPr lang="en-GB" sz="2800" b="1" dirty="0"/>
          </a:p>
        </p:txBody>
      </p:sp>
      <p:pic>
        <p:nvPicPr>
          <p:cNvPr id="4" name="Picture 3"/>
          <p:cNvPicPr>
            <a:picLocks noChangeAspect="1"/>
          </p:cNvPicPr>
          <p:nvPr/>
        </p:nvPicPr>
        <p:blipFill rotWithShape="1">
          <a:blip r:embed="rId2"/>
          <a:srcRect l="2437" t="657" r="1765" b="1503"/>
          <a:stretch/>
        </p:blipFill>
        <p:spPr>
          <a:xfrm>
            <a:off x="5594466" y="282634"/>
            <a:ext cx="3549534" cy="6858000"/>
          </a:xfrm>
          <a:prstGeom prst="rect">
            <a:avLst/>
          </a:prstGeom>
        </p:spPr>
      </p:pic>
      <p:sp>
        <p:nvSpPr>
          <p:cNvPr id="5" name="Rectangle 4"/>
          <p:cNvSpPr/>
          <p:nvPr/>
        </p:nvSpPr>
        <p:spPr>
          <a:xfrm>
            <a:off x="0" y="0"/>
            <a:ext cx="9144000" cy="432262"/>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English Literature					AS Level</a:t>
            </a: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33849"/>
          <a:stretch/>
        </p:blipFill>
        <p:spPr bwMode="auto">
          <a:xfrm>
            <a:off x="204718" y="4271964"/>
            <a:ext cx="5272670" cy="1760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41776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60611</TotalTime>
  <Words>683</Words>
  <Application>Microsoft Office PowerPoint</Application>
  <PresentationFormat>On-screen Show (4:3)</PresentationFormat>
  <Paragraphs>43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Perpetua Titling MT</vt:lpstr>
      <vt:lpstr>Office Theme</vt:lpstr>
      <vt:lpstr>Girl Found Dead in abandoned cottage  </vt:lpstr>
      <vt:lpstr>Detective Time </vt:lpstr>
      <vt:lpstr>PowerPoint Presentation</vt:lpstr>
      <vt:lpstr>Porphyria's Lover </vt:lpstr>
      <vt:lpstr>Porphyria’s Lover – The Poem </vt:lpstr>
      <vt:lpstr>PowerPoint Presentation</vt:lpstr>
      <vt:lpstr>PowerPoint Presentation</vt:lpstr>
      <vt:lpstr>PowerPoint Presentation</vt:lpstr>
      <vt:lpstr>Read the poem…  Did Porphyria’s lover actually love her at all?    </vt:lpstr>
      <vt:lpstr>  Around the room are several images which potentially depict Porphyria.  Select the one that you feel is the most accurate.  Be prepared to justify why you have chosen that image. Try to link your thoughts to specific ideas/quotes from the poem.  </vt:lpstr>
      <vt:lpstr>In pairs, choose 1 of these questions here. Jot down some thoughts on the paper that’s on your tables.  How does Browning convey a sinister tone in the poem?  How is the weather effective in foreshadowing Porphyria’s death?  Does Porphyria seem weak and fragile to you? Justify your thoughts.   </vt:lpstr>
      <vt:lpstr>Email:   chunt@nationalacademy.org.uk  </vt:lpstr>
    </vt:vector>
  </TitlesOfParts>
  <Company>Thornleigh Salesian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Girl Found Dead in abandoned cottage</dc:title>
  <dc:creator>Samantha Hughes</dc:creator>
  <cp:lastModifiedBy>C Hunt</cp:lastModifiedBy>
  <cp:revision>21</cp:revision>
  <dcterms:created xsi:type="dcterms:W3CDTF">2017-01-17T07:45:33Z</dcterms:created>
  <dcterms:modified xsi:type="dcterms:W3CDTF">2021-07-19T09:33:58Z</dcterms:modified>
</cp:coreProperties>
</file>