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all@diverseacademies.org.uk" TargetMode="External"/><Relationship Id="rId4" Type="http://schemas.openxmlformats.org/officeDocument/2006/relationships/hyperlink" Target="mailto:kwall@nationalacademy.org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sfc-ac.org.uk/curriculum/bridging-units-202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2" y="2215790"/>
            <a:ext cx="4775075" cy="118010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HSFC Induction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153103"/>
            <a:ext cx="4775075" cy="14025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Your questions answered!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i="1" dirty="0"/>
              <a:t>"How do I apply for a bursary and what does it entail?"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91" y="2529968"/>
            <a:ext cx="6780803" cy="3274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146" y="2593570"/>
            <a:ext cx="36160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Forms and guidance available on our website. </a:t>
            </a:r>
          </a:p>
          <a:p>
            <a:endParaRPr lang="en-GB" dirty="0" smtClean="0"/>
          </a:p>
          <a:p>
            <a:r>
              <a:rPr lang="en-GB" dirty="0" smtClean="0"/>
              <a:t>Updated in the summer for next years applications.</a:t>
            </a:r>
          </a:p>
          <a:p>
            <a:endParaRPr lang="en-GB" dirty="0"/>
          </a:p>
          <a:p>
            <a:r>
              <a:rPr lang="en-GB" dirty="0" smtClean="0"/>
              <a:t>We will give more guidance in September.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smtClean="0"/>
              <a:t>“Which lessons take place away from HSFC?”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Drama</a:t>
            </a:r>
          </a:p>
          <a:p>
            <a:r>
              <a:rPr lang="en-GB" sz="2800" dirty="0" smtClean="0"/>
              <a:t>Engineering</a:t>
            </a:r>
          </a:p>
          <a:p>
            <a:r>
              <a:rPr lang="en-GB" sz="2800" dirty="0" smtClean="0"/>
              <a:t>Music</a:t>
            </a:r>
          </a:p>
          <a:p>
            <a:r>
              <a:rPr lang="en-GB" sz="2800" dirty="0" smtClean="0"/>
              <a:t>Art</a:t>
            </a:r>
          </a:p>
          <a:p>
            <a:r>
              <a:rPr lang="en-GB" sz="2800" dirty="0" smtClean="0"/>
              <a:t>DT</a:t>
            </a:r>
          </a:p>
          <a:p>
            <a:r>
              <a:rPr lang="en-GB" sz="2800" dirty="0" smtClean="0"/>
              <a:t>Sport/PE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49159" y="4655127"/>
            <a:ext cx="622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single periods may take place at National or Holgate if the teacher does not have time to travel to HSFC – but these are rare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r>
              <a:rPr lang="en-GB" dirty="0" smtClean="0"/>
              <a:t>Our mini bus will take you – free of charge!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2" b="89892" l="5044" r="97149">
                        <a14:foregroundMark x1="51754" y1="12274" x2="87719" y2="16245"/>
                        <a14:foregroundMark x1="58991" y1="7581" x2="68202" y2="9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1841" y="2014194"/>
            <a:ext cx="4344006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6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smtClean="0"/>
              <a:t>What </a:t>
            </a:r>
            <a:r>
              <a:rPr lang="en-GB" i="1" dirty="0"/>
              <a:t>do we do if we can't make the enrolment day?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27" b="89450" l="2817" r="94894">
                        <a14:foregroundMark x1="8979" y1="73853" x2="5986" y2="53670"/>
                        <a14:foregroundMark x1="15317" y1="65138" x2="8451" y2="38991"/>
                        <a14:foregroundMark x1="5634" y1="54128" x2="30810" y2="44954"/>
                        <a14:foregroundMark x1="29930" y1="62844" x2="9859" y2="27064"/>
                        <a14:foregroundMark x1="11444" y1="24771" x2="16197" y2="19266"/>
                        <a14:foregroundMark x1="17782" y1="19266" x2="25880" y2="25688"/>
                        <a14:foregroundMark x1="22887" y1="29817" x2="14261" y2="24771"/>
                        <a14:foregroundMark x1="23415" y1="30275" x2="14085" y2="79817"/>
                        <a14:foregroundMark x1="14261" y1="79817" x2="5810" y2="59174"/>
                        <a14:foregroundMark x1="13380" y1="77982" x2="29754" y2="61468"/>
                        <a14:foregroundMark x1="29577" y1="61468" x2="24472" y2="82110"/>
                        <a14:foregroundMark x1="24472" y1="82110" x2="25176" y2="78440"/>
                        <a14:foregroundMark x1="19542" y1="77064" x2="25528" y2="71560"/>
                        <a14:foregroundMark x1="25176" y1="72018" x2="15493" y2="49541"/>
                        <a14:foregroundMark x1="16549" y1="50917" x2="11620" y2="37615"/>
                        <a14:foregroundMark x1="16725" y1="57798" x2="19542" y2="78440"/>
                        <a14:foregroundMark x1="41197" y1="66972" x2="38204" y2="53211"/>
                        <a14:foregroundMark x1="45070" y1="57339" x2="37324" y2="66055"/>
                        <a14:foregroundMark x1="37324" y1="66514" x2="84683" y2="38073"/>
                        <a14:foregroundMark x1="84507" y1="66972" x2="36620" y2="34404"/>
                        <a14:foregroundMark x1="60563" y1="34404" x2="60739" y2="62385"/>
                        <a14:foregroundMark x1="51056" y1="66972" x2="67606" y2="62385"/>
                        <a14:foregroundMark x1="65669" y1="65596" x2="63380" y2="68349"/>
                        <a14:foregroundMark x1="82923" y1="54128" x2="82923" y2="54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761" y="4097208"/>
            <a:ext cx="3241490" cy="1244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820" y="2294313"/>
            <a:ext cx="108159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National Students: Email K Wall – </a:t>
            </a:r>
            <a:r>
              <a:rPr lang="en-GB" sz="2400" dirty="0" smtClean="0">
                <a:hlinkClick r:id="rId4"/>
              </a:rPr>
              <a:t>kwall@nationalacademy.org.uk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Holgate/QEA students: Email S Hall – </a:t>
            </a:r>
            <a:r>
              <a:rPr lang="en-GB" sz="2400" dirty="0" smtClean="0">
                <a:hlinkClick r:id="rId5"/>
              </a:rPr>
              <a:t>shall@diverseacademies.org.uk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				External: </a:t>
            </a:r>
            <a:r>
              <a:rPr lang="en-GB" sz="2400" dirty="0"/>
              <a:t>0115 9681657 </a:t>
            </a:r>
            <a:r>
              <a:rPr lang="en-GB" sz="3200" dirty="0" smtClean="0"/>
              <a:t>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834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smtClean="0"/>
              <a:t>“How </a:t>
            </a:r>
            <a:r>
              <a:rPr lang="en-GB" i="1" dirty="0"/>
              <a:t>do you access the bridging </a:t>
            </a:r>
            <a:r>
              <a:rPr lang="en-GB" i="1" dirty="0" smtClean="0"/>
              <a:t>units?”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www.hsfc-ac.org.uk/curriculum/bridging-units-2021/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956" y="2931043"/>
            <a:ext cx="7355343" cy="32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4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smtClean="0"/>
              <a:t>“If </a:t>
            </a:r>
            <a:r>
              <a:rPr lang="en-GB" i="1" dirty="0"/>
              <a:t>there is a timetable clash- at what point and with who do I discuss it?"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You should have already been notified of a clash if it occurred in your initial application.</a:t>
            </a:r>
          </a:p>
          <a:p>
            <a:endParaRPr lang="en-GB" sz="2400" dirty="0"/>
          </a:p>
          <a:p>
            <a:r>
              <a:rPr lang="en-GB" sz="2400" dirty="0" smtClean="0"/>
              <a:t>All applicants have been sent the option blocks. </a:t>
            </a:r>
          </a:p>
          <a:p>
            <a:endParaRPr lang="en-GB" sz="2400" dirty="0"/>
          </a:p>
          <a:p>
            <a:r>
              <a:rPr lang="en-GB" sz="2400" dirty="0" smtClean="0"/>
              <a:t>If you want to change an option you will need to discuss this at enrolment.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985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smtClean="0"/>
              <a:t>“How many subjects do we choose?”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Students normally take 4 subjects, dropping to 3 in Y13. </a:t>
            </a:r>
          </a:p>
          <a:p>
            <a:endParaRPr lang="en-GB" sz="2000" dirty="0"/>
          </a:p>
          <a:p>
            <a:r>
              <a:rPr lang="en-GB" sz="2000" dirty="0" smtClean="0"/>
              <a:t>Please speak to staff at enrolment if you have any queries or concerns </a:t>
            </a:r>
            <a:r>
              <a:rPr lang="en-GB" sz="2000" smtClean="0"/>
              <a:t>about this. 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smtClean="0"/>
              <a:t>“When will we get timetables?”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You will get timetables when you start in September. </a:t>
            </a:r>
          </a:p>
          <a:p>
            <a:r>
              <a:rPr lang="en-GB" sz="2800" dirty="0" smtClean="0"/>
              <a:t>They are created once you confirm your enrolment in summer.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3506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272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SavonVTI</vt:lpstr>
      <vt:lpstr>HSFC Induction</vt:lpstr>
      <vt:lpstr>"How do I apply for a bursary and what does it entail?"</vt:lpstr>
      <vt:lpstr>“Which lessons take place away from HSFC?”</vt:lpstr>
      <vt:lpstr>What do we do if we can't make the enrolment day?</vt:lpstr>
      <vt:lpstr>“How do you access the bridging units?”</vt:lpstr>
      <vt:lpstr>“If there is a timetable clash- at what point and with who do I discuss it?"</vt:lpstr>
      <vt:lpstr>“How many subjects do we choose?”</vt:lpstr>
      <vt:lpstr>“When will we get timetables?”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2021-07-20T08:40:28Z</dcterms:created>
  <dcterms:modified xsi:type="dcterms:W3CDTF">2021-07-20T13:43:20Z</dcterms:modified>
</cp:coreProperties>
</file>